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64" r:id="rId2"/>
    <p:sldId id="271" r:id="rId3"/>
    <p:sldId id="272" r:id="rId4"/>
    <p:sldId id="282" r:id="rId5"/>
    <p:sldId id="273" r:id="rId6"/>
    <p:sldId id="274" r:id="rId7"/>
    <p:sldId id="275" r:id="rId8"/>
    <p:sldId id="276" r:id="rId9"/>
    <p:sldId id="277" r:id="rId10"/>
    <p:sldId id="293" r:id="rId11"/>
    <p:sldId id="278" r:id="rId12"/>
    <p:sldId id="279" r:id="rId13"/>
    <p:sldId id="284" r:id="rId14"/>
    <p:sldId id="280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CC9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650" autoAdjust="0"/>
  </p:normalViewPr>
  <p:slideViewPr>
    <p:cSldViewPr>
      <p:cViewPr>
        <p:scale>
          <a:sx n="57" d="100"/>
          <a:sy n="57" d="100"/>
        </p:scale>
        <p:origin x="-1524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E2E33-82C3-4233-8F94-D8708745D1FB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860D4-DDA3-44C3-8711-402E764FEEB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6292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2908A-A6A7-401E-9D67-13EA2CC73131}" type="datetimeFigureOut">
              <a:rPr lang="pl-PL" smtClean="0"/>
              <a:pPr/>
              <a:t>2012-11-30</a:t>
            </a:fld>
            <a:endParaRPr lang="pl-P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 smtClean="0"/>
              <a:t>Projekt „MATEMATYKA INNEGO WYMIARU – organizacja Matematycznych Mistrzostw Polski Dzieci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BBC1A-A975-42D7-B4E7-03E6A4F762E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245909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A0C2-FCCA-4C01-ACFE-4EEEA8C1A94D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D0FF0-1A3A-44B0-9CEE-20D5FED14AF2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7AF7-59DE-4EEF-91CF-98A55D9E19F6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560-D6F9-4D76-ADB3-EAF21F06D122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760B-6ABE-4B03-9321-2C425A6123D0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5C852-C899-4F45-8A61-67D1A186008B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B63B-BD2D-4E73-91C6-B00266810AA3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4D034-8565-4845-91D9-7193DF654730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E59AA-EABF-4AEB-AFA9-8D69E65AE089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5714B-37BB-45F2-A39C-CE402A40D276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143FA-2E87-40E1-82B4-A5AB76C68289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13EC-DF93-4AF1-9575-DC96BA9D32E6}" type="datetime1">
              <a:rPr lang="pl-PL" smtClean="0"/>
              <a:pPr/>
              <a:t>2012-11-30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smtClean="0"/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CCC4-1AF6-4FDD-BDCC-20B9C3DF19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0.png"/><Relationship Id="rId10" Type="http://schemas.openxmlformats.org/officeDocument/2006/relationships/image" Target="../media/image10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a 4"/>
          <p:cNvGrpSpPr/>
          <p:nvPr/>
        </p:nvGrpSpPr>
        <p:grpSpPr>
          <a:xfrm>
            <a:off x="35496" y="44624"/>
            <a:ext cx="9054932" cy="836712"/>
            <a:chOff x="35496" y="72008"/>
            <a:chExt cx="9054932" cy="836712"/>
          </a:xfrm>
        </p:grpSpPr>
        <p:cxnSp>
          <p:nvCxnSpPr>
            <p:cNvPr id="6" name="Łącznik prostoliniowy 5"/>
            <p:cNvCxnSpPr/>
            <p:nvPr/>
          </p:nvCxnSpPr>
          <p:spPr>
            <a:xfrm>
              <a:off x="35496" y="908720"/>
              <a:ext cx="9054932" cy="0"/>
            </a:xfrm>
            <a:prstGeom prst="line">
              <a:avLst/>
            </a:prstGeom>
            <a:ln w="25400" cmpd="thickThin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Prostokąt 6"/>
            <p:cNvSpPr/>
            <p:nvPr/>
          </p:nvSpPr>
          <p:spPr>
            <a:xfrm>
              <a:off x="35496" y="72008"/>
              <a:ext cx="9054932" cy="76470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pl-P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pl-PL" dirty="0"/>
            </a:p>
          </p:txBody>
        </p:sp>
        <p:pic>
          <p:nvPicPr>
            <p:cNvPr id="8" name="Obraz 7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71813" y="117279"/>
              <a:ext cx="1602849" cy="66865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9" name="Obraz 8"/>
            <p:cNvPicPr/>
            <p:nvPr/>
          </p:nvPicPr>
          <p:blipFill>
            <a:blip r:embed="rId3"/>
            <a:srcRect t="18350" b="21687"/>
            <a:stretch>
              <a:fillRect/>
            </a:stretch>
          </p:blipFill>
          <p:spPr bwMode="auto">
            <a:xfrm>
              <a:off x="318169" y="116632"/>
              <a:ext cx="2132940" cy="62928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0" name="Picture 2" descr="D:\EWA\materiały reklamowe\elitmat_loga\elitmat biał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9285" y="117014"/>
              <a:ext cx="2284763" cy="691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D:\=MIW=\KOLORY\logo_miw_bial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606" y="96994"/>
              <a:ext cx="1224135" cy="667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614660" y="2708920"/>
            <a:ext cx="7776000" cy="1440000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l-PL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</a:t>
            </a:r>
            <a:br>
              <a:rPr lang="pl-PL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Transformata Z?</a:t>
            </a:r>
            <a:endParaRPr lang="pl-PL" sz="44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3"/>
          <p:cNvSpPr txBox="1"/>
          <p:nvPr/>
        </p:nvSpPr>
        <p:spPr>
          <a:xfrm>
            <a:off x="6300192" y="908720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Autor: Tomasz Herud</a:t>
            </a:r>
            <a:endParaRPr lang="pl-PL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5148063" cy="100811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Ciąg Lucasa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72455" y="1412776"/>
                <a:ext cx="3394720" cy="165618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pl-PL" i="1"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2455" y="1412776"/>
                <a:ext cx="3394720" cy="165618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le 1"/>
          <p:cNvSpPr txBox="1">
            <a:spLocks/>
          </p:cNvSpPr>
          <p:nvPr/>
        </p:nvSpPr>
        <p:spPr>
          <a:xfrm>
            <a:off x="72009" y="3212976"/>
            <a:ext cx="4571999" cy="11521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Ciąg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Tribonacciego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313183" y="4432853"/>
                <a:ext cx="4056631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e>
                              <m:r>
                                <a:rPr lang="pl-PL" i="1"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=2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buFont typeface="Arial" pitchFamily="34" charset="0"/>
                  <a:buNone/>
                </a:pPr>
                <a:endParaRPr lang="pl-PL" dirty="0" smtClean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3" y="4432853"/>
                <a:ext cx="4056631" cy="16561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itle 1"/>
          <p:cNvSpPr txBox="1">
            <a:spLocks/>
          </p:cNvSpPr>
          <p:nvPr/>
        </p:nvSpPr>
        <p:spPr>
          <a:xfrm>
            <a:off x="4788024" y="3212976"/>
            <a:ext cx="4258816" cy="115212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Ciąg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Tetranacciego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4849688" y="4432853"/>
                <a:ext cx="4258816" cy="16561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l-PL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i="1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 smtClean="0">
                                  <a:latin typeface="Cambria Math"/>
                                  <a:ea typeface="Cambria Math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0,1,2</m:t>
                                  </m:r>
                                </m:e>
                              </m:d>
                            </m:e>
                            <m:e>
                              <m:r>
                                <a:rPr lang="pl-PL" i="1"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pl-PL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i="1">
                                  <a:latin typeface="Cambria Math"/>
                                </a:rPr>
                                <m:t>=3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pl-PL" i="1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i="1"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dirty="0"/>
              </a:p>
              <a:p>
                <a:pPr marL="0" indent="0">
                  <a:buFont typeface="Arial" pitchFamily="34" charset="0"/>
                  <a:buNone/>
                </a:pPr>
                <a:endParaRPr lang="pl-PL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688" y="4432853"/>
                <a:ext cx="4258816" cy="165618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24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484785"/>
            <a:ext cx="8424936" cy="45365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Zaproponowana na pierwszym slajdzie definicja ma jedno bardzo poważne ograniczenie, do wyznaczenie np. 145tego wyrazu potrzebne jest 144 wcześniejszych wyrazów (lub niewiele mniej stosując różne triki).</a:t>
            </a:r>
          </a:p>
          <a:p>
            <a:pPr marL="0" indent="0"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Przydatny byłby wzór ogólny (w odróżnieniu od wzoru rekurencyjnego, który już mamy). Do jego wyznaczenia skorzystamy z Transformaty Z.</a:t>
            </a:r>
          </a:p>
          <a:p>
            <a:pPr marL="0" indent="0">
              <a:buNone/>
            </a:pPr>
            <a:endParaRPr 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bardzo dalekie wyrazy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4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312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Jest to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pewna dwukierunkowa </a:t>
            </a:r>
            <a:endParaRPr lang="pl-PL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zamiana </a:t>
            </a:r>
            <a:r>
              <a:rPr lang="pl-PL" b="1" i="1" dirty="0">
                <a:latin typeface="Times New Roman" pitchFamily="18" charset="0"/>
                <a:cs typeface="Times New Roman" pitchFamily="18" charset="0"/>
              </a:rPr>
              <a:t>funkcji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funkcję.</a:t>
            </a:r>
          </a:p>
          <a:p>
            <a:pPr marL="0" indent="0" algn="ctr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Stosuje się w przypadku, kiedy dokonanie pewnych obliczeń na postaci oryginalnej jest niemożliwe, a na przetransformowanej tak.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188640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Transformata Z (Laurenta)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4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184052"/>
                  </p:ext>
                </p:extLst>
              </p:nvPr>
            </p:nvGraphicFramePr>
            <p:xfrm>
              <a:off x="457200" y="1268760"/>
              <a:ext cx="8229600" cy="4963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l-PL" i="1" dirty="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pl-PL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i="1" dirty="0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pl-PL" i="1" dirty="0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r>
                            <a:rPr lang="pl-PL" dirty="0" smtClean="0"/>
                            <a:t> (przed transformatą)</a:t>
                          </a:r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pl-PL" i="1" dirty="0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pl-PL" i="1" dirty="0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pl-PL" i="1" dirty="0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lang="pl-PL" i="1" dirty="0" smtClean="0">
                                  <a:latin typeface="Cambria Math"/>
                                </a:rPr>
                                <m:t>) </m:t>
                              </m:r>
                            </m:oMath>
                          </a14:m>
                          <a:r>
                            <a:rPr lang="pl-PL" dirty="0" smtClean="0"/>
                            <a:t>(po transformacie)</a:t>
                          </a:r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𝑧𝐹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𝑧𝑓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l-PL" b="0" i="1" smtClean="0"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𝑧𝑓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+3)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pl-PL" b="0" i="1" smtClean="0"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𝑧𝑓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(2)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𝑔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𝐺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11184052"/>
                  </p:ext>
                </p:extLst>
              </p:nvPr>
            </p:nvGraphicFramePr>
            <p:xfrm>
              <a:off x="457200" y="1268760"/>
              <a:ext cx="8229600" cy="496373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114800"/>
                    <a:gridCol w="4114800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6557" r="-100000" b="-12475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6557" b="-1247541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71429" r="-100000" b="-7362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71429" b="-736264"/>
                          </a:stretch>
                        </a:blipFill>
                      </a:tcPr>
                    </a:tc>
                  </a:tr>
                  <a:tr h="59817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59184" r="-100000" b="-58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159184" b="-583673"/>
                          </a:stretch>
                        </a:blipFill>
                      </a:tcPr>
                    </a:tc>
                  </a:tr>
                  <a:tr h="55937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276087" r="-100000" b="-5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276087" b="-521739"/>
                          </a:stretch>
                        </a:blipFill>
                      </a:tcPr>
                    </a:tc>
                  </a:tr>
                  <a:tr h="65278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323364" r="-100000" b="-3485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323364" b="-34859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742623" r="-100000" b="-5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742623" b="-5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842623" r="-100000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842623" b="-4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942623" r="-100000" b="-3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942623" b="-31147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060000" r="-100000" b="-21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1060000" b="-216667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140984" r="-100000" b="-1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1140984" b="-113115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t="-1240984" r="-100000" b="-131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5"/>
                          <a:stretch>
                            <a:fillRect l="-100000" t="-1240984" b="-1311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188640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Transformata Z (Laurenta)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60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556792"/>
                <a:ext cx="8229600" cy="468052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latin typeface="Cambria Math"/>
                      </a:rPr>
                      <m:t>𝑓</m:t>
                    </m:r>
                    <m:r>
                      <a:rPr lang="pl-PL" b="0" i="1" smtClean="0">
                        <a:latin typeface="Cambria Math"/>
                      </a:rPr>
                      <m:t>(</m:t>
                    </m:r>
                    <m:r>
                      <a:rPr lang="pl-PL" b="0" i="1" smtClean="0">
                        <a:latin typeface="Cambria Math"/>
                      </a:rPr>
                      <m:t>𝑛</m:t>
                    </m:r>
                    <m:r>
                      <a:rPr lang="pl-PL" b="0" i="1" smtClean="0">
                        <a:latin typeface="Cambria Math"/>
                      </a:rPr>
                      <m:t>)=</m:t>
                    </m:r>
                    <m:d>
                      <m:dPr>
                        <m:begChr m:val="{"/>
                        <m:endChr m:val=""/>
                        <m:ctrlPr>
                          <a:rPr lang="pl-PL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l-PL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l-PL" i="1">
                                <a:latin typeface="Cambria Math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pl-PL">
                                <a:latin typeface="Cambria Math"/>
                              </a:rPr>
                              <m:t>dla</m:t>
                            </m:r>
                            <m:r>
                              <a:rPr lang="pl-PL" i="1">
                                <a:latin typeface="Cambria Math"/>
                              </a:rPr>
                              <m:t> 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=0</m:t>
                            </m:r>
                          </m:e>
                          <m:e>
                            <m:r>
                              <a:rPr lang="pl-PL" i="1">
                                <a:latin typeface="Cambria Math"/>
                              </a:rPr>
                              <m:t>1 </m:t>
                            </m:r>
                            <m:r>
                              <m:rPr>
                                <m:sty m:val="p"/>
                              </m:rPr>
                              <a:rPr lang="pl-PL">
                                <a:latin typeface="Cambria Math"/>
                              </a:rPr>
                              <m:t>dla</m:t>
                            </m:r>
                            <m:r>
                              <a:rPr lang="pl-PL" i="1">
                                <a:latin typeface="Cambria Math"/>
                              </a:rPr>
                              <m:t> </m:t>
                            </m:r>
                            <m:r>
                              <a:rPr lang="pl-PL" i="1">
                                <a:latin typeface="Cambria Math"/>
                              </a:rPr>
                              <m:t>𝑛</m:t>
                            </m:r>
                            <m:r>
                              <a:rPr lang="pl-PL" i="1">
                                <a:latin typeface="Cambria Math"/>
                              </a:rPr>
                              <m:t>=1</m:t>
                            </m:r>
                          </m:e>
                          <m:e>
                            <m:r>
                              <a:rPr lang="pl-PL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−1)+</m:t>
                            </m:r>
                            <m:r>
                              <a:rPr lang="pl-PL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−2)</m:t>
                            </m:r>
                          </m:e>
                        </m:eqArr>
                      </m:e>
                    </m:d>
                  </m:oMath>
                </a14:m>
                <a:r>
                  <a:rPr lang="pl-PL" dirty="0" smtClean="0"/>
                  <a:t> </a:t>
                </a:r>
              </a:p>
              <a:p>
                <a:pPr marL="0" indent="0">
                  <a:buNone/>
                </a:pPr>
                <a:r>
                  <a:rPr lang="pl-PL" dirty="0" smtClean="0"/>
                  <a:t>Czyli: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𝑓</m:t>
                    </m:r>
                    <m:r>
                      <a:rPr lang="pl-PL" b="0" i="1" smtClean="0">
                        <a:latin typeface="Cambria Math"/>
                      </a:rPr>
                      <m:t>(0)=0</m:t>
                    </m:r>
                  </m:oMath>
                </a14:m>
                <a:r>
                  <a:rPr lang="pl-PL" b="0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𝑓</m:t>
                    </m:r>
                    <m:r>
                      <a:rPr lang="pl-PL" b="0" i="1" smtClean="0">
                        <a:latin typeface="Cambria Math"/>
                      </a:rPr>
                      <m:t>(1)=1</m:t>
                    </m:r>
                  </m:oMath>
                </a14:m>
                <a:r>
                  <a:rPr lang="pl-PL" i="1" dirty="0" smtClean="0">
                    <a:latin typeface="Cambria Math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</a:rPr>
                          <m:t>𝑥</m:t>
                        </m:r>
                        <m:r>
                          <a:rPr lang="pl-PL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pl-PL" i="1">
                        <a:latin typeface="Cambria Math"/>
                      </a:rPr>
                      <m:t>=</m:t>
                    </m:r>
                    <m:r>
                      <a:rPr lang="pl-PL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</a:rPr>
                          <m:t>𝑥</m:t>
                        </m:r>
                        <m:r>
                          <a:rPr lang="pl-PL" b="0" i="1" smtClean="0">
                            <a:latin typeface="Cambria Math"/>
                          </a:rPr>
                          <m:t>+1</m:t>
                        </m:r>
                      </m:e>
                    </m:d>
                    <m:r>
                      <a:rPr lang="pl-PL" i="1">
                        <a:latin typeface="Cambria Math"/>
                      </a:rPr>
                      <m:t>+</m:t>
                    </m:r>
                    <m:r>
                      <a:rPr lang="pl-PL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pl-PL" dirty="0"/>
                  <a:t> </a:t>
                </a:r>
              </a:p>
              <a:p>
                <a:pPr marL="0" indent="0">
                  <a:buNone/>
                </a:pPr>
                <a:endParaRPr lang="pl-PL" dirty="0" smtClean="0"/>
              </a:p>
              <a:p>
                <a:pPr marL="0" indent="0">
                  <a:buNone/>
                </a:pPr>
                <a:endParaRPr lang="pl-PL" dirty="0" smtClean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556792"/>
                <a:ext cx="8229600" cy="4680520"/>
              </a:xfrm>
              <a:blipFill rotWithShape="1">
                <a:blip r:embed="rId5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2771800" y="1567813"/>
            <a:ext cx="2016224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ounded Rectangle 9"/>
          <p:cNvSpPr/>
          <p:nvPr/>
        </p:nvSpPr>
        <p:spPr>
          <a:xfrm>
            <a:off x="2771800" y="2071869"/>
            <a:ext cx="2016224" cy="50405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 flipH="1">
            <a:off x="1619673" y="2071869"/>
            <a:ext cx="2160239" cy="171717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2"/>
          </p:cNvCxnSpPr>
          <p:nvPr/>
        </p:nvCxnSpPr>
        <p:spPr>
          <a:xfrm flipH="1">
            <a:off x="1619673" y="2575925"/>
            <a:ext cx="2160239" cy="1800200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139952" y="3717032"/>
                <a:ext cx="23042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Nie zmieniając równania możemy podstawić: </a:t>
                </a:r>
                <a14:m>
                  <m:oMath xmlns:m="http://schemas.openxmlformats.org/officeDocument/2006/math">
                    <m:r>
                      <a:rPr lang="pl-PL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𝑛</m:t>
                    </m:r>
                    <m:r>
                      <a:rPr lang="pl-PL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pl-PL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𝑥</m:t>
                    </m:r>
                    <m:r>
                      <a:rPr lang="pl-PL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+2</m:t>
                    </m:r>
                  </m:oMath>
                </a14:m>
                <a:endParaRPr lang="pl-PL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717032"/>
                <a:ext cx="2304256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2116" t="-3311" b="-9934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/>
          <p:cNvSpPr/>
          <p:nvPr/>
        </p:nvSpPr>
        <p:spPr>
          <a:xfrm>
            <a:off x="1986630" y="2575925"/>
            <a:ext cx="3593481" cy="504056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Straight Arrow Connector 18"/>
          <p:cNvCxnSpPr>
            <a:stCxn id="18" idx="2"/>
          </p:cNvCxnSpPr>
          <p:nvPr/>
        </p:nvCxnSpPr>
        <p:spPr>
          <a:xfrm>
            <a:off x="3783371" y="3079981"/>
            <a:ext cx="1004653" cy="637051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5" idx="1"/>
          </p:cNvCxnSpPr>
          <p:nvPr/>
        </p:nvCxnSpPr>
        <p:spPr>
          <a:xfrm flipH="1">
            <a:off x="2339752" y="4178697"/>
            <a:ext cx="1800200" cy="834479"/>
          </a:xfrm>
          <a:prstGeom prst="straightConnector1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7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uiExpand="1" animBg="1"/>
      <p:bldP spid="15" grpId="0" uiExpand="1"/>
      <p:bldP spid="18" grpId="0" uiExpan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482453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6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600" b="0" i="1" smtClean="0">
                            <a:latin typeface="Cambria Math"/>
                          </a:rPr>
                          <m:t>𝑥</m:t>
                        </m:r>
                        <m:r>
                          <a:rPr lang="pl-PL" sz="2600" b="0" i="1" smtClean="0">
                            <a:latin typeface="Cambria Math"/>
                          </a:rPr>
                          <m:t>+2</m:t>
                        </m:r>
                      </m:e>
                    </m:d>
                    <m:r>
                      <a:rPr lang="pl-PL" sz="2600" i="1">
                        <a:latin typeface="Cambria Math"/>
                      </a:rPr>
                      <m:t>=</m:t>
                    </m:r>
                    <m:r>
                      <a:rPr lang="pl-PL" sz="2600" b="0" i="1" smtClean="0">
                        <a:latin typeface="Cambria Math"/>
                      </a:rPr>
                      <m:t>𝑓</m:t>
                    </m:r>
                    <m:r>
                      <a:rPr lang="pl-PL" sz="2600" b="0" i="1" smtClean="0">
                        <a:latin typeface="Cambria Math"/>
                      </a:rPr>
                      <m:t>(</m:t>
                    </m:r>
                    <m:r>
                      <a:rPr lang="pl-PL" sz="2600" b="0" i="1" smtClean="0">
                        <a:latin typeface="Cambria Math"/>
                      </a:rPr>
                      <m:t>𝑥</m:t>
                    </m:r>
                    <m:r>
                      <a:rPr lang="pl-PL" sz="2600" b="0" i="1" smtClean="0">
                        <a:latin typeface="Cambria Math"/>
                      </a:rPr>
                      <m:t>+1)+</m:t>
                    </m:r>
                    <m:r>
                      <a:rPr lang="pl-PL" sz="2600" b="0" i="1" smtClean="0">
                        <a:latin typeface="Cambria Math"/>
                      </a:rPr>
                      <m:t>𝑓</m:t>
                    </m:r>
                    <m:r>
                      <a:rPr lang="pl-PL" sz="2600" b="0" i="1" smtClean="0">
                        <a:latin typeface="Cambria Math"/>
                      </a:rPr>
                      <m:t>(</m:t>
                    </m:r>
                    <m:r>
                      <a:rPr lang="pl-PL" sz="2600" b="0" i="1" smtClean="0">
                        <a:latin typeface="Cambria Math"/>
                      </a:rPr>
                      <m:t>𝑥</m:t>
                    </m:r>
                    <m:r>
                      <a:rPr lang="pl-PL" sz="26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pl-PL" sz="2600" dirty="0" smtClean="0"/>
                  <a:t> </a:t>
                </a:r>
                <a:endParaRPr lang="pl-PL" sz="2600" dirty="0" smtClean="0"/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transformujemy </a:t>
                </a: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(wg. tabeli):</a:t>
                </a:r>
              </a:p>
              <a:p>
                <a:pPr marL="0" indent="0">
                  <a:buNone/>
                </a:pPr>
                <a:endParaRPr lang="pl-PL" i="1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l-PL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800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𝑧𝑓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l-PL" sz="2800" b="0" i="0" smtClean="0">
                        <a:latin typeface="Cambria Math"/>
                      </a:rPr>
                      <m:t>=</m:t>
                    </m:r>
                    <m:r>
                      <a:rPr lang="pl-PL" sz="2800" i="1">
                        <a:latin typeface="Cambria Math"/>
                      </a:rPr>
                      <m:t>𝑧𝐹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𝑧𝑓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pl-PL" sz="2800" b="0" i="1" smtClean="0">
                        <a:latin typeface="Cambria Math"/>
                      </a:rPr>
                      <m:t>+</m:t>
                    </m:r>
                    <m:r>
                      <a:rPr lang="pl-PL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podstawiamy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e>
                    </m:d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=1</m:t>
                    </m:r>
                  </m:oMath>
                </a14:m>
                <a:endParaRPr lang="pl-P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pl-PL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8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sz="2800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pl-PL" sz="2800" i="1" smtClean="0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sz="2800" b="0" i="1" smtClean="0">
                        <a:latin typeface="Cambria Math"/>
                        <a:ea typeface="Cambria Math"/>
                      </a:rPr>
                      <m:t>1</m:t>
                    </m:r>
                    <m:r>
                      <a:rPr lang="pl-PL" sz="2800">
                        <a:latin typeface="Cambria Math"/>
                      </a:rPr>
                      <m:t>=</m:t>
                    </m:r>
                    <m:r>
                      <a:rPr lang="pl-PL" sz="2800" i="1">
                        <a:latin typeface="Cambria Math"/>
                      </a:rPr>
                      <m:t>𝑧𝐹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∙0</m:t>
                    </m:r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usuwamy elementy zerowe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>
                        <a:latin typeface="Cambria Math"/>
                      </a:rPr>
                      <m:t>=</m:t>
                    </m:r>
                    <m:r>
                      <a:rPr lang="pl-PL" sz="2800" i="1">
                        <a:latin typeface="Cambria Math"/>
                      </a:rPr>
                      <m:t>𝑧𝐹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porządkujemy (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na lewo, reszta na prawo)</a:t>
                </a:r>
                <a:endParaRPr lang="pl-P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𝑧𝐹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b="0" i="1" smtClean="0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>
                        <a:latin typeface="Cambria Math"/>
                      </a:rPr>
                      <m:t>=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28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sz="24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4824535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575348"/>
                  </p:ext>
                </p:extLst>
              </p:nvPr>
            </p:nvGraphicFramePr>
            <p:xfrm>
              <a:off x="4716016" y="1124744"/>
              <a:ext cx="431698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314"/>
                    <a:gridCol w="2962672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1" i="1" smtClean="0">
                                    <a:latin typeface="Cambria Math"/>
                                  </a:rPr>
                                  <m:t>𝒇</m:t>
                                </m:r>
                                <m:r>
                                  <a:rPr lang="pl-PL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1" i="1" smtClean="0">
                                    <a:latin typeface="Cambria Math"/>
                                  </a:rPr>
                                  <m:t>𝒙</m:t>
                                </m:r>
                                <m:r>
                                  <a:rPr lang="pl-PL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1" i="1" smtClean="0">
                                    <a:latin typeface="Cambria Math"/>
                                  </a:rPr>
                                  <m:t>𝑭</m:t>
                                </m:r>
                                <m:r>
                                  <a:rPr lang="pl-PL" b="1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1" i="1" smtClean="0">
                                    <a:latin typeface="Cambria Math"/>
                                  </a:rPr>
                                  <m:t>𝒛</m:t>
                                </m:r>
                                <m:r>
                                  <a:rPr lang="pl-PL" b="1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+1)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𝑧𝐹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𝑧𝑓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(0)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+2)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l-PL" b="0" i="1" smtClean="0">
                                    <a:latin typeface="Cambria Math"/>
                                  </a:rPr>
                                  <m:t>𝐹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l-PL" b="0" i="1" smtClean="0">
                                    <a:latin typeface="Cambria Math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pl-PL" b="0" i="1" smtClean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𝑧𝑓</m:t>
                                </m:r>
                                <m:r>
                                  <a:rPr lang="pl-PL" b="0" i="1" smtClean="0">
                                    <a:latin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5575348"/>
                  </p:ext>
                </p:extLst>
              </p:nvPr>
            </p:nvGraphicFramePr>
            <p:xfrm>
              <a:off x="4716016" y="1124744"/>
              <a:ext cx="4316986" cy="1483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314"/>
                    <a:gridCol w="2962672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0" t="-1639" r="-218919" b="-3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885" t="-1639" b="-3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0" t="-101639" r="-218919" b="-2098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885" t="-101639" b="-20983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0" t="-205000" r="-218919" b="-11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885" t="-205000" b="-11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0" t="-300000" r="-218919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5885" t="-300000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Rounded Rectangle 3"/>
          <p:cNvSpPr/>
          <p:nvPr/>
        </p:nvSpPr>
        <p:spPr>
          <a:xfrm>
            <a:off x="467544" y="1412776"/>
            <a:ext cx="1296144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Rounded Rectangle 9"/>
          <p:cNvSpPr/>
          <p:nvPr/>
        </p:nvSpPr>
        <p:spPr>
          <a:xfrm>
            <a:off x="467544" y="2849942"/>
            <a:ext cx="3902271" cy="43204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763688" y="1628800"/>
            <a:ext cx="3168352" cy="79208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0" idx="0"/>
          </p:cNvCxnSpPr>
          <p:nvPr/>
        </p:nvCxnSpPr>
        <p:spPr>
          <a:xfrm flipH="1">
            <a:off x="2418680" y="2420888"/>
            <a:ext cx="3809505" cy="429054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195735" y="1412776"/>
            <a:ext cx="1296144" cy="432048"/>
          </a:xfrm>
          <a:prstGeom prst="roundRect">
            <a:avLst/>
          </a:prstGeom>
          <a:noFill/>
          <a:ln>
            <a:solidFill>
              <a:srgbClr val="E24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Rounded Rectangle 17"/>
          <p:cNvSpPr/>
          <p:nvPr/>
        </p:nvSpPr>
        <p:spPr>
          <a:xfrm>
            <a:off x="4781105" y="2849942"/>
            <a:ext cx="2239168" cy="432048"/>
          </a:xfrm>
          <a:prstGeom prst="roundRect">
            <a:avLst/>
          </a:prstGeom>
          <a:noFill/>
          <a:ln>
            <a:solidFill>
              <a:srgbClr val="E24C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>
            <a:off x="3491879" y="1628800"/>
            <a:ext cx="1440161" cy="396044"/>
          </a:xfrm>
          <a:prstGeom prst="straightConnector1">
            <a:avLst/>
          </a:prstGeom>
          <a:ln w="19050">
            <a:solidFill>
              <a:srgbClr val="E24C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18" idx="0"/>
          </p:cNvCxnSpPr>
          <p:nvPr/>
        </p:nvCxnSpPr>
        <p:spPr>
          <a:xfrm flipH="1">
            <a:off x="5900689" y="2132856"/>
            <a:ext cx="1119584" cy="717086"/>
          </a:xfrm>
          <a:prstGeom prst="straightConnector1">
            <a:avLst/>
          </a:prstGeom>
          <a:ln w="19050">
            <a:solidFill>
              <a:srgbClr val="E24C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735583" y="1412877"/>
            <a:ext cx="764409" cy="4140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Rounded Rectangle 26"/>
          <p:cNvSpPr/>
          <p:nvPr/>
        </p:nvSpPr>
        <p:spPr>
          <a:xfrm>
            <a:off x="7349499" y="2849942"/>
            <a:ext cx="822901" cy="41404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4499992" y="1619900"/>
            <a:ext cx="648072" cy="80908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0"/>
          </p:cNvCxnSpPr>
          <p:nvPr/>
        </p:nvCxnSpPr>
        <p:spPr>
          <a:xfrm>
            <a:off x="7452321" y="1826923"/>
            <a:ext cx="308629" cy="1023019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1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7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75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125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750"/>
                            </p:stCondLst>
                            <p:childTnLst>
                              <p:par>
                                <p:cTn id="5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75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25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7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8250"/>
                            </p:stCondLst>
                            <p:childTnLst>
                              <p:par>
                                <p:cTn id="8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250"/>
                            </p:stCondLst>
                            <p:childTnLst>
                              <p:par>
                                <p:cTn id="8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175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3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3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25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75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325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325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925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325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0" grpId="1" animBg="1"/>
      <p:bldP spid="17" grpId="0" animBg="1"/>
      <p:bldP spid="17" grpId="1" animBg="1"/>
      <p:bldP spid="18" grpId="0" animBg="1"/>
      <p:bldP spid="18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82453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𝑧𝐹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b="0" i="1" smtClean="0">
                        <a:latin typeface="Cambria Math"/>
                      </a:rPr>
                      <m:t>−</m:t>
                    </m:r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>
                        <a:latin typeface="Cambria Math"/>
                      </a:rPr>
                      <m:t>=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wyciągamy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</m:oMath>
                </a14:m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przed nawias</a:t>
                </a:r>
                <a:endParaRPr lang="pl-P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</m:d>
                    <m:d>
                      <m:dPr>
                        <m:ctrlP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−1</m:t>
                        </m:r>
                      </m:e>
                    </m:d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</m:oMath>
                </a14:m>
                <a:r>
                  <a:rPr lang="pl-PL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wyliczamy </a:t>
                </a:r>
                <a14:m>
                  <m:oMath xmlns:m="http://schemas.openxmlformats.org/officeDocument/2006/math">
                    <m:r>
                      <a:rPr lang="pl-PL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𝐹</m:t>
                    </m:r>
                    <m:r>
                      <a:rPr lang="pl-PL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pl-PL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pl-PL" sz="2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pl-P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pl-PL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l-PL" sz="28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  <m:r>
                          <a:rPr lang="pl-PL" sz="28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wykonujemy transformatę odwrotną wg. tabeli</a:t>
                </a:r>
              </a:p>
              <a:p>
                <a:pPr marL="0" indent="0">
                  <a:buNone/>
                </a:pP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transformata jest </a:t>
                </a:r>
                <a:r>
                  <a:rPr lang="pl-PL" sz="2800" u="sng" dirty="0" smtClean="0">
                    <a:latin typeface="Times New Roman" pitchFamily="18" charset="0"/>
                    <a:cs typeface="Times New Roman" pitchFamily="18" charset="0"/>
                  </a:rPr>
                  <a:t>nie</a:t>
                </a:r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możliwa, ponieważ brak odpowiednich transformat w tabelce, więc konieczne jest takie przekształcenie prawej strony równania, aby transformata była możliwa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824535"/>
              </a:xfrm>
              <a:blipFill rotWithShape="1">
                <a:blip r:embed="rId2"/>
                <a:stretch>
                  <a:fillRect l="-1481" b="-354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204670"/>
                  </p:ext>
                </p:extLst>
              </p:nvPr>
            </p:nvGraphicFramePr>
            <p:xfrm>
              <a:off x="6098407" y="1196752"/>
              <a:ext cx="2846336" cy="27386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168"/>
                    <a:gridCol w="142316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i="1" dirty="0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75204670"/>
                  </p:ext>
                </p:extLst>
              </p:nvPr>
            </p:nvGraphicFramePr>
            <p:xfrm>
              <a:off x="6098407" y="1196752"/>
              <a:ext cx="2846336" cy="27386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168"/>
                    <a:gridCol w="14231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r="-100000" b="-6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429" r="-429" b="-637705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t="-66304" r="-100000" b="-322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429" t="-66304" r="-429" b="-322826"/>
                          </a:stretch>
                        </a:blipFill>
                      </a:tcPr>
                    </a:tc>
                  </a:tr>
                  <a:tr h="59817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t="-156122" r="-100000" b="-2030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429" t="-156122" r="-429" b="-203061"/>
                          </a:stretch>
                        </a:blipFill>
                      </a:tcPr>
                    </a:tc>
                  </a:tr>
                  <a:tr h="55937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t="-272826" r="-100000" b="-1163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429" t="-272826" r="-429" b="-116304"/>
                          </a:stretch>
                        </a:blipFill>
                      </a:tcPr>
                    </a:tc>
                  </a:tr>
                  <a:tr h="65278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t="-320561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429" t="-320561" r="-42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8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2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5" presetID="2" presetClass="entr" presetSubtype="3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87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325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spróbujmy rozbić ułamek na sumę dwóch ułamków</a:t>
                </a:r>
                <a:endParaRPr lang="pl-PL" sz="2400" b="0" i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</m:num>
                      <m:den>
                        <m:sSup>
                          <m:sSup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pl-PL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l-PL" sz="28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  <m:r>
                          <a:rPr lang="pl-PL" sz="2800" b="0" i="1" smtClean="0">
                            <a:latin typeface="Cambria Math"/>
                          </a:rPr>
                          <m:t>−1</m:t>
                        </m:r>
                      </m:den>
                    </m:f>
                  </m:oMath>
                </a14:m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szukamy miejsc zerowych mianownika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−4∙1∙</m:t>
                    </m:r>
                    <m:d>
                      <m:dPr>
                        <m:ctrlP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e>
                    </m:d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=5</m:t>
                    </m:r>
                  </m:oMath>
                </a14:m>
                <a:r>
                  <a:rPr lang="pl-PL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pl-PL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 smtClean="0">
                            <a:solidFill>
                              <a:srgbClr val="E24CC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rgbClr val="E24CC9"/>
                            </a:solidFill>
                            <a:latin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pl-PL" sz="2800" i="1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800" i="1">
                            <a:solidFill>
                              <a:srgbClr val="E24CC9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pl-PL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pl-PL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 smtClean="0">
                            <a:solidFill>
                              <a:srgbClr val="0065B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rgbClr val="0065B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pl-PL" sz="2800" b="0" i="1" smtClean="0">
                            <a:solidFill>
                              <a:srgbClr val="0065B0"/>
                            </a:solidFill>
                            <a:latin typeface="Cambria Math"/>
                          </a:rPr>
                          <m:t>+</m:t>
                        </m:r>
                        <m:rad>
                          <m:radPr>
                            <m:degHide m:val="on"/>
                            <m:ctrlPr>
                              <a:rPr lang="pl-PL" sz="2800" i="1">
                                <a:solidFill>
                                  <a:srgbClr val="0065B0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solidFill>
                                  <a:srgbClr val="0065B0"/>
                                </a:solidFill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800" i="1">
                            <a:solidFill>
                              <a:srgbClr val="0065B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l-PL" sz="24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przedstawiamy mianownik w postaci iloczynu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 smtClean="0">
                                    <a:solidFill>
                                      <a:srgbClr val="E24CC9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solidFill>
                                      <a:srgbClr val="E24CC9"/>
                                    </a:solidFill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solidFill>
                                          <a:srgbClr val="E24CC9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solidFill>
                                          <a:srgbClr val="E24CC9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solidFill>
                                      <a:srgbClr val="E24CC9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 smtClean="0">
                                    <a:solidFill>
                                      <a:srgbClr val="0065B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solidFill>
                                      <a:srgbClr val="0065B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pl-PL" sz="2800" b="0" i="1" smtClean="0">
                                    <a:solidFill>
                                      <a:srgbClr val="0065B0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solidFill>
                                          <a:srgbClr val="0065B0"/>
                                        </a:solidFill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solidFill>
                                          <a:srgbClr val="0065B0"/>
                                        </a:solidFill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solidFill>
                                      <a:srgbClr val="0065B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  <a:blipFill rotWithShape="1">
                <a:blip r:embed="rId2"/>
                <a:stretch>
                  <a:fillRect l="-1111" t="-10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30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32048" y="1412777"/>
                <a:ext cx="8676456" cy="475252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rozbijamy na dwa ułamki (</a:t>
                </a:r>
                <a:r>
                  <a:rPr lang="pl-PL" sz="2000" dirty="0" smtClean="0">
                    <a:solidFill>
                      <a:srgbClr val="0065B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pl-PL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i </a:t>
                </a:r>
                <a:r>
                  <a:rPr lang="pl-PL" sz="2000" dirty="0" smtClean="0">
                    <a:solidFill>
                      <a:srgbClr val="E24CC9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pl-PL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musimy dopiero wyliczyć)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 smtClean="0">
                            <a:solidFill>
                              <a:srgbClr val="0065B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l-PL" sz="28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 smtClean="0">
                            <a:solidFill>
                              <a:srgbClr val="E24CC9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0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mnożymy przez całą zawartość mianownika i skracamy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l-P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400" i="1" smtClean="0">
                            <a:solidFill>
                              <a:srgbClr val="0065B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l-PL" sz="24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l-PL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l-PL" sz="2400" i="1" smtClean="0">
                            <a:solidFill>
                              <a:srgbClr val="E24CC9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pl-PL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l-PL" sz="40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24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2048" y="1412777"/>
                <a:ext cx="8676456" cy="4752527"/>
              </a:xfrm>
              <a:blipFill rotWithShape="1">
                <a:blip r:embed="rId2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V="1">
            <a:off x="791580" y="4509120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09312" y="5013176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763688" y="4509120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655676" y="5013176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419872" y="4509120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757329" y="5037314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20272" y="4498978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6300192" y="5037314"/>
            <a:ext cx="864096" cy="432048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>
          <a:xfrm>
            <a:off x="3275856" y="2780928"/>
            <a:ext cx="12241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ounded Rectangle 19"/>
          <p:cNvSpPr/>
          <p:nvPr/>
        </p:nvSpPr>
        <p:spPr>
          <a:xfrm>
            <a:off x="4860032" y="2780928"/>
            <a:ext cx="1224136" cy="108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570158"/>
                  </p:ext>
                </p:extLst>
              </p:nvPr>
            </p:nvGraphicFramePr>
            <p:xfrm>
              <a:off x="6119936" y="1135082"/>
              <a:ext cx="2846336" cy="1301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168"/>
                    <a:gridCol w="1423168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i="1" dirty="0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𝑓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𝐹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(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𝑧</m:t>
                                </m:r>
                                <m:r>
                                  <a:rPr lang="pl-PL" b="0" i="1" smtClean="0">
                                    <a:latin typeface="Cambria Math"/>
                                    <a:ea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570158"/>
                  </p:ext>
                </p:extLst>
              </p:nvPr>
            </p:nvGraphicFramePr>
            <p:xfrm>
              <a:off x="6119936" y="1135082"/>
              <a:ext cx="2846336" cy="130105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23168"/>
                    <a:gridCol w="14231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27" r="-99573" b="-2622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858" b="-262295"/>
                          </a:stretch>
                        </a:blipFill>
                      </a:tcPr>
                    </a:tc>
                  </a:tr>
                  <a:tr h="55937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27" t="-66304" r="-99573" b="-739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858" t="-66304" b="-7391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427" t="-250820" r="-99573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6"/>
                          <a:stretch>
                            <a:fillRect l="-100858" t="-250820" b="-1147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369815" y="1844824"/>
            <a:ext cx="3370537" cy="93610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055083" y="1997224"/>
            <a:ext cx="1837669" cy="93610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79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75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75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25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po uproszczeniu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𝑧</m:t>
                    </m:r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r>
                      <a:rPr lang="pl-PL" sz="2800" b="0" i="1" smtClean="0">
                        <a:solidFill>
                          <a:srgbClr val="0065B0"/>
                        </a:solidFill>
                        <a:latin typeface="Cambria Math"/>
                      </a:rPr>
                      <m:t>𝐴</m:t>
                    </m:r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  <m:r>
                          <a:rPr lang="pl-PL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l-PL" sz="2800" b="0" i="1" smtClean="0">
                        <a:latin typeface="Cambria Math"/>
                      </a:rPr>
                      <m:t>+</m:t>
                    </m:r>
                    <m:r>
                      <a:rPr lang="pl-PL" sz="2800" b="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𝑧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  <m:r>
                          <a:rPr lang="pl-PL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/>
                              </a:rPr>
                              <m:t>1</m:t>
                            </m:r>
                            <m:r>
                              <a:rPr lang="pl-PL" sz="2800" b="0" i="1" smtClean="0"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dzielimy obustronnie przez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𝑧</m:t>
                    </m:r>
                  </m:oMath>
                </a14:m>
                <a:endParaRPr lang="pl-PL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1</m:t>
                    </m:r>
                    <m:r>
                      <a:rPr lang="pl-PL" sz="2800" i="1">
                        <a:latin typeface="Cambria Math"/>
                      </a:rPr>
                      <m:t>=</m:t>
                    </m:r>
                    <m:r>
                      <a:rPr lang="pl-PL" sz="2800" i="1" smtClean="0">
                        <a:solidFill>
                          <a:srgbClr val="0065B0"/>
                        </a:solidFill>
                        <a:latin typeface="Cambria Math"/>
                      </a:rPr>
                      <m:t>𝐴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  <m:r>
                          <a:rPr lang="pl-PL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  <m:r>
                          <a:rPr lang="pl-PL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l-PL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usuwamy nawiasy</a:t>
                </a:r>
              </a:p>
              <a:p>
                <a:pPr marL="0" indent="0">
                  <a:buNone/>
                </a:pPr>
                <a:r>
                  <a:rPr lang="pl-PL" sz="40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1</m:t>
                    </m:r>
                    <m:r>
                      <a:rPr lang="pl-PL" sz="2800" i="1">
                        <a:latin typeface="Cambria Math"/>
                      </a:rPr>
                      <m:t>=</m:t>
                    </m:r>
                    <m:r>
                      <a:rPr lang="pl-PL" sz="2800" b="0" i="1" smtClean="0">
                        <a:solidFill>
                          <a:srgbClr val="0065B0"/>
                        </a:solidFill>
                        <a:latin typeface="Cambria Math"/>
                      </a:rPr>
                      <m:t>𝐴</m:t>
                    </m:r>
                    <m:r>
                      <a:rPr lang="pl-PL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i="1" smtClean="0">
                        <a:solidFill>
                          <a:srgbClr val="0065B0"/>
                        </a:solidFill>
                        <a:latin typeface="Cambria Math"/>
                      </a:rPr>
                      <m:t>𝐴</m:t>
                    </m:r>
                    <m:r>
                      <a:rPr lang="pl-PL" sz="28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l-PL" sz="2800" b="0" i="1" smtClean="0">
                        <a:latin typeface="Cambria Math"/>
                      </a:rPr>
                      <m:t>+</m:t>
                    </m:r>
                    <m:r>
                      <a:rPr lang="pl-PL" sz="2800" b="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800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b="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800" i="1" smtClean="0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l-PL" sz="28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24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sz="2800" dirty="0" smtClean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  <a:blipFill rotWithShape="1">
                <a:blip r:embed="rId2"/>
                <a:stretch>
                  <a:fillRect l="-1111" t="-107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3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25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82512" y="1628800"/>
            <a:ext cx="8229600" cy="45365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Jest to taki ciąg,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którego </a:t>
            </a:r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pierwszy wyraz to 0, drugi 1, a każdy kolejny to suma dwóch poprzednich.</a:t>
            </a:r>
            <a:endParaRPr lang="pl-PL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Czyli:</a:t>
            </a:r>
          </a:p>
          <a:p>
            <a:pPr marL="0" indent="0"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0, 1, 1, 2, 3, 5, 8, 13, 21, 34, 55, 89, 144,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233,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377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610, 987, 1597, 2584,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4181, 6765,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10946,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17711, 28657, 46368, 75025, 121393, 196418,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317811, 514229, 832040, 1346269, 2178309…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i="1" smtClean="0">
                        <a:latin typeface="Cambria Math"/>
                      </a:rPr>
                      <m:t>1</m:t>
                    </m:r>
                    <m:r>
                      <a:rPr lang="pl-PL" sz="2800" i="1">
                        <a:latin typeface="Cambria Math"/>
                      </a:rPr>
                      <m:t>=</m:t>
                    </m:r>
                    <m:r>
                      <a:rPr lang="pl-PL" sz="2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/>
                              </a:rPr>
                              <m:t>1+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pl-PL" sz="2800" i="1">
                        <a:latin typeface="Cambria Math"/>
                      </a:rPr>
                      <m:t>𝑧</m:t>
                    </m:r>
                    <m:r>
                      <a:rPr lang="pl-PL" sz="2800" i="1">
                        <a:latin typeface="Cambria Math"/>
                      </a:rPr>
                      <m:t>+</m:t>
                    </m:r>
                    <m:r>
                      <a:rPr lang="pl-PL" sz="280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l-PL" sz="2800" i="1">
                                <a:latin typeface="Cambria Math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i="1">
                                    <a:latin typeface="Cambria Math"/>
                                  </a:rPr>
                                  <m:t>5</m:t>
                                </m:r>
                              </m:e>
                            </m:rad>
                          </m:num>
                          <m:den>
                            <m:r>
                              <a:rPr lang="pl-PL" sz="2800" i="1"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24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rozbijamy </a:t>
                </a:r>
                <a:r>
                  <a:rPr lang="pl-PL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na dwa </a:t>
                </a: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równania (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𝑧</m:t>
                    </m:r>
                    <m:r>
                      <a:rPr lang="pl-PL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/>
                      </a:rPr>
                      <m:t>−</m:t>
                    </m:r>
                  </m:oMath>
                </a14:m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ety </a:t>
                </a: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i wyrazy wolne)</a:t>
                </a:r>
                <a:endParaRPr lang="pl-PL" sz="2400" dirty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l-PL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l-PL" sz="28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0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pl-PL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l-PL" sz="2800" i="1" smtClean="0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                     |:</m:t>
                            </m:r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e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=</m:t>
                            </m:r>
                            <m:r>
                              <a:rPr lang="pl-PL" sz="280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l-PL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1+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pl-PL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l-PL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l-PL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pl-PL" sz="2800" i="1" smtClean="0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pl-PL" sz="28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l-PL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pl-PL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pl-PL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pl-PL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pl-PL" sz="2800" i="1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pl-PL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   |</m:t>
                            </m:r>
                            <m:r>
                              <a:rPr lang="pl-PL" sz="28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l-PL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−2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po wydzieleniu i wymnożeniu </a:t>
                </a:r>
                <a:endParaRPr lang="pl-PL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pl-PL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pl-PL" sz="2800" i="1" smtClean="0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pl-PL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pl-PL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pl-PL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pl-PL" sz="2800" i="1" smtClean="0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pl-PL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l-PL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pl-PL" sz="24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0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19256" cy="4752527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l-PL" sz="2800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0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pl-PL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pl-PL" sz="2800" i="1" smtClean="0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−2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=</m:t>
                            </m:r>
                            <m:r>
                              <a:rPr lang="pl-PL" sz="2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𝐴</m:t>
                            </m:r>
                            <m:r>
                              <a:rPr lang="pl-PL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800" b="0" i="1" smtClean="0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b="0" i="1" smtClean="0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pl-PL" sz="2800" i="1">
                                <a:latin typeface="Cambria Math"/>
                              </a:rPr>
                              <m:t>+</m:t>
                            </m:r>
                            <m:r>
                              <a:rPr lang="pl-PL" sz="2800" i="1" smtClean="0">
                                <a:solidFill>
                                  <a:srgbClr val="E24CC9"/>
                                </a:solidFill>
                                <a:latin typeface="Cambria Math"/>
                              </a:rPr>
                              <m:t>𝐵</m:t>
                            </m:r>
                            <m:r>
                              <a:rPr lang="pl-PL" sz="2800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ctrlPr>
                                  <a:rPr lang="pl-PL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pl-PL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wyliczamy</a:t>
                </a:r>
                <a:r>
                  <a:rPr lang="pl-PL" sz="26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pl-PL" sz="2600" dirty="0" smtClean="0">
                    <a:solidFill>
                      <a:srgbClr val="E24CC9"/>
                    </a:solidFill>
                    <a:latin typeface="Times New Roman" pitchFamily="18" charset="0"/>
                    <a:cs typeface="Times New Roman" pitchFamily="18" charset="0"/>
                  </a:rPr>
                  <a:t>B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pl-PL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</m:oMath>
                </a14:m>
                <a:r>
                  <a:rPr lang="pl-PL" sz="280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6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podstawiamy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−2</m:t>
                    </m:r>
                    <m:r>
                      <a:rPr lang="pl-PL" sz="2800" i="1">
                        <a:latin typeface="Cambria Math"/>
                      </a:rPr>
                      <m:t>=</m:t>
                    </m:r>
                    <m:r>
                      <a:rPr lang="pl-PL" sz="2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pl-PL" sz="2800" b="0" i="1" smtClean="0">
                        <a:latin typeface="Cambria Math"/>
                      </a:rPr>
                      <m:t>−</m:t>
                    </m:r>
                    <m:r>
                      <a:rPr lang="pl-PL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l-PL" sz="2800" i="1">
                            <a:latin typeface="Cambria Math"/>
                            <a:ea typeface="Cambria Math"/>
                          </a:rPr>
                          <m:t>1−</m:t>
                        </m:r>
                        <m:rad>
                          <m:radPr>
                            <m:degHide m:val="on"/>
                            <m:ctrlPr>
                              <a:rPr lang="pl-PL" sz="28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−2</m:t>
                    </m:r>
                    <m:r>
                      <a:rPr lang="pl-PL" sz="2800" i="1">
                        <a:latin typeface="Cambria Math"/>
                      </a:rPr>
                      <m:t>=</m:t>
                    </m:r>
                    <m:r>
                      <a:rPr lang="pl-PL" sz="2800" i="1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  <m:r>
                          <a:rPr lang="pl-PL" sz="28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  <m:t>1−</m:t>
                            </m:r>
                            <m:rad>
                              <m:radPr>
                                <m:degHide m:val="on"/>
                                <m:ctrlPr>
                                  <a:rPr lang="pl-PL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pl-PL" sz="2800" b="0" i="1" smtClean="0">
                                    <a:latin typeface="Cambria Math"/>
                                    <a:ea typeface="Cambria Math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</m:d>
                  </m:oMath>
                </a14:m>
                <a:r>
                  <a:rPr lang="pl-PL" sz="2800" dirty="0" smtClean="0">
                    <a:solidFill>
                      <a:schemeClr val="bg1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−2=</m:t>
                    </m:r>
                    <m:r>
                      <a:rPr lang="pl-PL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8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pl-PL" sz="2800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b="0" i="1" smtClean="0">
                                <a:latin typeface="Cambria Math"/>
                                <a:ea typeface="Cambria Math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r>
                  <a:rPr lang="pl-PL" sz="2800" b="0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	|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  <a:ea typeface="Cambria Math"/>
                      </a:rPr>
                      <m:t>:2</m:t>
                    </m:r>
                    <m:rad>
                      <m:radPr>
                        <m:degHide m:val="on"/>
                        <m:ctrlPr>
                          <a:rPr lang="pl-PL" sz="2800" b="0" i="1" smtClean="0">
                            <a:latin typeface="Cambria Math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pl-PL" sz="2800" b="0" i="1" smtClean="0">
                            <a:latin typeface="Cambria Math"/>
                            <a:ea typeface="Cambria Math"/>
                          </a:rPr>
                          <m:t>5</m:t>
                        </m:r>
                      </m:e>
                    </m:rad>
                  </m:oMath>
                </a14:m>
                <a:endParaRPr lang="pl-PL" sz="28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/>
                          </a:rPr>
                          <m:t>−2</m:t>
                        </m:r>
                      </m:num>
                      <m:den>
                        <m:r>
                          <a:rPr lang="pl-PL" sz="28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pl-P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b="0" i="1" smtClean="0">
                            <a:latin typeface="Cambria Math"/>
                          </a:rPr>
                          <m:t>−</m:t>
                        </m:r>
                        <m:r>
                          <a:rPr lang="pl-PL" sz="2800" i="1"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den>
                    </m:f>
                    <m:r>
                      <a:rPr lang="pl-PL" sz="28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8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28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l-PL" sz="2800" b="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8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8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pl-PL" sz="28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19256" cy="4752527"/>
              </a:xfrm>
              <a:blipFill rotWithShape="1">
                <a:blip r:embed="rId2"/>
                <a:stretch>
                  <a:fillRect l="-1113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24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800" b="0" i="1" smtClean="0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8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sz="2800" b="0" i="1" smtClean="0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8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𝐴</m:t>
                        </m:r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l-PL" sz="2800" i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l-PL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800" i="1" smtClean="0">
                            <a:solidFill>
                              <a:srgbClr val="E24CC9"/>
                            </a:solidFill>
                            <a:latin typeface="Cambria Math"/>
                          </a:rPr>
                          <m:t>𝐵</m:t>
                        </m:r>
                        <m:r>
                          <a:rPr lang="pl-PL" sz="28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8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8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8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l-PL" sz="2800" b="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𝐴</m:t>
                    </m:r>
                    <m:r>
                      <a:rPr lang="pl-PL" sz="2400" b="0" i="1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pl-PL" sz="2400" b="0" i="1" smtClean="0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400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b="0" i="1" smtClean="0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4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rgbClr val="E24CC9"/>
                        </a:solidFill>
                        <a:latin typeface="Cambria Math"/>
                      </a:rPr>
                      <m:t>𝐵</m:t>
                    </m:r>
                    <m:r>
                      <a:rPr lang="pl-PL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400" i="1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endParaRPr lang="pl-PL" sz="24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podstawiając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400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pl-PL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pl-PL" sz="2400" i="1">
                        <a:latin typeface="Cambria Math"/>
                      </a:rPr>
                      <m:t>=</m:t>
                    </m:r>
                    <m:r>
                      <a:rPr lang="pl-PL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pl-PL" sz="24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r>
                      <a:rPr lang="pl-PL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pl-PL" sz="240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l-PL" sz="2400" i="1">
                            <a:latin typeface="Cambria Math"/>
                          </a:rPr>
                          <m:t>𝑧</m:t>
                        </m:r>
                      </m:num>
                      <m:den>
                        <m:d>
                          <m:dPr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sz="2400" i="1">
                                <a:latin typeface="Cambria Math"/>
                              </a:rPr>
                              <m:t>𝑧</m:t>
                            </m:r>
                            <m:r>
                              <a:rPr lang="pl-PL" sz="2400" i="1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sz="24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transformując w tył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pl-PL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pl-PL" sz="2400" i="1">
                        <a:latin typeface="Cambria Math"/>
                      </a:rPr>
                      <m:t>=</m:t>
                    </m:r>
                    <m:r>
                      <a:rPr lang="pl-PL" sz="2400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pl-PL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pl-PL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pl-PL" sz="2400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pl-PL" sz="2400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pl-PL" sz="24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sz="2400" i="1">
                                <a:latin typeface="Cambria Math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pl-PL" sz="2400" i="1"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pl-PL" sz="2400" i="1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pl-PL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l-PL" sz="24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l-PL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l-PL" sz="240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pl-PL" sz="2400" b="0" i="1" smtClean="0">
                                    <a:latin typeface="Cambria Math"/>
                                  </a:rPr>
                                  <m:t>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pl-PL" sz="24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24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pl-PL" sz="24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l-PL" sz="2400" i="1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pl-PL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7"/>
                <a:ext cx="8229600" cy="4536503"/>
              </a:xfrm>
              <a:blipFill rotWithShape="1"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557054"/>
                  </p:ext>
                </p:extLst>
              </p:nvPr>
            </p:nvGraphicFramePr>
            <p:xfrm>
              <a:off x="6444208" y="1914444"/>
              <a:ext cx="1742948" cy="27386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5942"/>
                    <a:gridCol w="68700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i="1" dirty="0" smtClean="0">
                                    <a:latin typeface="Cambria Math"/>
                                  </a:rPr>
                                  <m:t>𝐹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𝑧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𝑓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l-PL" i="1" dirty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−1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l-PL" b="0" i="1" smtClean="0"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</m:num>
                                  <m:den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𝑧</m:t>
                                    </m:r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+1)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pl-PL" b="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pl-PL" b="0" i="1" smtClean="0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𝑧</m:t>
                                            </m:r>
                                            <m:r>
                                              <a:rPr lang="pl-PL" b="0" i="1" smtClean="0">
                                                <a:latin typeface="Cambria Math"/>
                                              </a:rPr>
                                              <m:t>−1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pl-PL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pl-PL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pl-PL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pl-PL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8557054"/>
                  </p:ext>
                </p:extLst>
              </p:nvPr>
            </p:nvGraphicFramePr>
            <p:xfrm>
              <a:off x="6444208" y="1914444"/>
              <a:ext cx="1742948" cy="273869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5942"/>
                    <a:gridCol w="68700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r="-65896" b="-6377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53097" r="-885" b="-637705"/>
                          </a:stretch>
                        </a:blipFill>
                      </a:tcPr>
                    </a:tc>
                  </a:tr>
                  <a:tr h="55753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67033" r="-65896" b="-3274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53097" t="-67033" r="-885" b="-327473"/>
                          </a:stretch>
                        </a:blipFill>
                      </a:tcPr>
                    </a:tc>
                  </a:tr>
                  <a:tr h="59817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155102" r="-65896" b="-20408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53097" t="-155102" r="-885" b="-204082"/>
                          </a:stretch>
                        </a:blipFill>
                      </a:tcPr>
                    </a:tc>
                  </a:tr>
                  <a:tr h="559372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271739" r="-65896" b="-11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53097" t="-271739" r="-885" b="-117391"/>
                          </a:stretch>
                        </a:blipFill>
                      </a:tcPr>
                    </a:tc>
                  </a:tr>
                  <a:tr h="652780"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t="-319626" r="-65896" b="-9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pl-PL"/>
                        </a:p>
                      </a:txBody>
                      <a:tcPr anchor="ctr">
                        <a:blipFill rotWithShape="1">
                          <a:blip r:embed="rId3"/>
                          <a:stretch>
                            <a:fillRect l="-153097" t="-319626" r="-885" b="-9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ounded Rectangle 4"/>
          <p:cNvSpPr/>
          <p:nvPr/>
        </p:nvSpPr>
        <p:spPr>
          <a:xfrm>
            <a:off x="2267744" y="3645024"/>
            <a:ext cx="1080120" cy="86409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Rounded Rectangle 12"/>
          <p:cNvSpPr/>
          <p:nvPr/>
        </p:nvSpPr>
        <p:spPr>
          <a:xfrm>
            <a:off x="2267744" y="4869160"/>
            <a:ext cx="1080120" cy="864096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Straight Arrow Connector 11"/>
          <p:cNvCxnSpPr>
            <a:stCxn id="5" idx="3"/>
            <a:endCxn id="9" idx="1"/>
          </p:cNvCxnSpPr>
          <p:nvPr/>
        </p:nvCxnSpPr>
        <p:spPr>
          <a:xfrm flipV="1">
            <a:off x="3347864" y="3283790"/>
            <a:ext cx="3096344" cy="79328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347866" y="3861048"/>
            <a:ext cx="4248470" cy="100811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4067944" y="3645024"/>
            <a:ext cx="1080120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Rounded Rectangle 23"/>
          <p:cNvSpPr/>
          <p:nvPr/>
        </p:nvSpPr>
        <p:spPr>
          <a:xfrm>
            <a:off x="4139952" y="4870128"/>
            <a:ext cx="1080120" cy="864096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5" name="Straight Arrow Connector 24"/>
          <p:cNvCxnSpPr>
            <a:stCxn id="23" idx="3"/>
            <a:endCxn id="9" idx="1"/>
          </p:cNvCxnSpPr>
          <p:nvPr/>
        </p:nvCxnSpPr>
        <p:spPr>
          <a:xfrm flipV="1">
            <a:off x="5148064" y="3283790"/>
            <a:ext cx="1296144" cy="793282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220072" y="3861048"/>
            <a:ext cx="2376264" cy="108012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09312" y="116632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wyprowadzenie wzoru ogólnego c.d.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4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25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25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25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7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250"/>
                            </p:stCondLst>
                            <p:childTnLst>
                              <p:par>
                                <p:cTn id="42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250"/>
                            </p:stCondLst>
                            <p:childTnLst>
                              <p:par>
                                <p:cTn id="5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75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  <p:bldP spid="23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2132856"/>
                <a:ext cx="8229600" cy="381642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4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sz="40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pl-PL" sz="40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pl-PL" sz="4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pl-PL" sz="4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4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pl-PL" sz="4000" b="0" i="1" smtClean="0">
                                  <a:latin typeface="Cambria Math"/>
                                </a:rPr>
                                <m:t>0 </m:t>
                              </m:r>
                              <m:r>
                                <m:rPr>
                                  <m:sty m:val="p"/>
                                </m:rPr>
                                <a:rPr lang="pl-PL" sz="4000" b="0" i="0" smtClean="0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sz="4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4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4000" b="0" i="1" smtClean="0">
                                  <a:latin typeface="Cambria Math"/>
                                </a:rPr>
                                <m:t>=0</m:t>
                              </m:r>
                            </m:e>
                            <m:e>
                              <m:r>
                                <a:rPr lang="pl-PL" sz="4000" b="0" i="1" smtClean="0">
                                  <a:latin typeface="Cambria Math"/>
                                </a:rPr>
                                <m:t>1 </m:t>
                              </m:r>
                              <m:r>
                                <m:rPr>
                                  <m:sty m:val="p"/>
                                </m:rPr>
                                <a:rPr lang="pl-PL" sz="4000" b="0" i="0" smtClean="0">
                                  <a:latin typeface="Cambria Math"/>
                                </a:rPr>
                                <m:t>dla</m:t>
                              </m:r>
                              <m:r>
                                <a:rPr lang="pl-PL" sz="40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pl-PL" sz="40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l-PL" sz="4000" b="0" i="1" smtClean="0">
                                  <a:latin typeface="Cambria Math"/>
                                </a:rPr>
                                <m:t>=1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pl-PL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40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4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sz="4000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pl-PL" sz="40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pl-PL" sz="4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sz="4000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sz="4000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sz="4000" b="0" i="1" smtClean="0">
                                      <a:latin typeface="Cambria Math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pl-PL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2132856"/>
                <a:ext cx="8229600" cy="381642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- formalnie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785832" y="4414643"/>
                <a:ext cx="288032" cy="295262"/>
              </a:xfrm>
              <a:prstGeom prst="rect">
                <a:avLst/>
              </a:pr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400" dirty="0" smtClean="0"/>
                  <a:t>1</a:t>
                </a:r>
                <a14:m>
                  <m:oMath xmlns:m="http://schemas.openxmlformats.org/officeDocument/2006/math">
                    <m:r>
                      <a:rPr lang="pl-PL" sz="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l-PL" sz="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pl-PL" sz="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5832" y="4414643"/>
                <a:ext cx="288032" cy="29526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/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rc 15"/>
          <p:cNvSpPr/>
          <p:nvPr/>
        </p:nvSpPr>
        <p:spPr>
          <a:xfrm>
            <a:off x="2498311" y="4124899"/>
            <a:ext cx="1152000" cy="1142976"/>
          </a:xfrm>
          <a:prstGeom prst="arc">
            <a:avLst>
              <a:gd name="adj1" fmla="val 16119308"/>
              <a:gd name="adj2" fmla="val 67768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Rectangle 16"/>
          <p:cNvSpPr/>
          <p:nvPr/>
        </p:nvSpPr>
        <p:spPr>
          <a:xfrm>
            <a:off x="2785832" y="4124452"/>
            <a:ext cx="288479" cy="288479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3" name="Arc 2"/>
          <p:cNvSpPr/>
          <p:nvPr/>
        </p:nvSpPr>
        <p:spPr>
          <a:xfrm>
            <a:off x="2785832" y="4124899"/>
            <a:ext cx="576958" cy="584675"/>
          </a:xfrm>
          <a:prstGeom prst="arc">
            <a:avLst>
              <a:gd name="adj1" fmla="val 10826583"/>
              <a:gd name="adj2" fmla="val 16274321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8" name="Rectangle 17"/>
          <p:cNvSpPr/>
          <p:nvPr/>
        </p:nvSpPr>
        <p:spPr>
          <a:xfrm>
            <a:off x="3073864" y="4130099"/>
            <a:ext cx="579475" cy="579475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19" name="Rectangle 18"/>
          <p:cNvSpPr/>
          <p:nvPr/>
        </p:nvSpPr>
        <p:spPr>
          <a:xfrm>
            <a:off x="2785833" y="4709905"/>
            <a:ext cx="867954" cy="867954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0" name="Arc 19"/>
          <p:cNvSpPr/>
          <p:nvPr/>
        </p:nvSpPr>
        <p:spPr>
          <a:xfrm>
            <a:off x="1907897" y="3834047"/>
            <a:ext cx="1742414" cy="1728765"/>
          </a:xfrm>
          <a:prstGeom prst="arc">
            <a:avLst>
              <a:gd name="adj1" fmla="val 21526965"/>
              <a:gd name="adj2" fmla="val 5411459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1" name="Rectangle 20"/>
          <p:cNvSpPr/>
          <p:nvPr/>
        </p:nvSpPr>
        <p:spPr>
          <a:xfrm>
            <a:off x="1331833" y="4124899"/>
            <a:ext cx="1453999" cy="1452960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2" name="Arc 21"/>
          <p:cNvSpPr/>
          <p:nvPr/>
        </p:nvSpPr>
        <p:spPr>
          <a:xfrm>
            <a:off x="1331449" y="2708920"/>
            <a:ext cx="2880703" cy="2868939"/>
          </a:xfrm>
          <a:prstGeom prst="arc">
            <a:avLst>
              <a:gd name="adj1" fmla="val 5360488"/>
              <a:gd name="adj2" fmla="val 10830876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Rectangle 22"/>
          <p:cNvSpPr/>
          <p:nvPr/>
        </p:nvSpPr>
        <p:spPr>
          <a:xfrm>
            <a:off x="1331834" y="1813279"/>
            <a:ext cx="2318477" cy="2316820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4" name="Arc 23"/>
          <p:cNvSpPr/>
          <p:nvPr/>
        </p:nvSpPr>
        <p:spPr>
          <a:xfrm>
            <a:off x="1338752" y="1813279"/>
            <a:ext cx="4601400" cy="4565355"/>
          </a:xfrm>
          <a:prstGeom prst="arc">
            <a:avLst>
              <a:gd name="adj1" fmla="val 10748499"/>
              <a:gd name="adj2" fmla="val 16219305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5" name="Rectangle 24"/>
          <p:cNvSpPr/>
          <p:nvPr/>
        </p:nvSpPr>
        <p:spPr>
          <a:xfrm>
            <a:off x="3653787" y="1813279"/>
            <a:ext cx="3759378" cy="3764579"/>
          </a:xfrm>
          <a:prstGeom prst="rect">
            <a:avLst/>
          </a:prstGeom>
          <a:noFill/>
          <a:ln w="12700">
            <a:solidFill>
              <a:schemeClr val="accent1">
                <a:shade val="50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400" dirty="0"/>
          </a:p>
        </p:txBody>
      </p:sp>
      <p:sp>
        <p:nvSpPr>
          <p:cNvPr id="26" name="Arc 25"/>
          <p:cNvSpPr/>
          <p:nvPr/>
        </p:nvSpPr>
        <p:spPr>
          <a:xfrm>
            <a:off x="-73761" y="1813279"/>
            <a:ext cx="7486926" cy="7448369"/>
          </a:xfrm>
          <a:prstGeom prst="arc">
            <a:avLst>
              <a:gd name="adj1" fmla="val 16186183"/>
              <a:gd name="adj2" fmla="val 34475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w geometrii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21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84965" y="1988840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400" dirty="0" smtClean="0"/>
                  <a:t>1</a:t>
                </a:r>
                <a14:m>
                  <m:oMath xmlns:m="http://schemas.openxmlformats.org/officeDocument/2006/math">
                    <m:r>
                      <a:rPr lang="pl-PL" sz="400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pl-PL" sz="4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pl-PL" sz="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5" y="1988840"/>
                <a:ext cx="288032" cy="2880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84965" y="2276872"/>
                <a:ext cx="288032" cy="2880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l-PL" sz="400" dirty="0"/>
                  <a:t>1</a:t>
                </a:r>
                <a14:m>
                  <m:oMath xmlns:m="http://schemas.openxmlformats.org/officeDocument/2006/math">
                    <m:r>
                      <a:rPr lang="pl-PL" sz="400" i="1">
                        <a:latin typeface="Cambria Math"/>
                        <a:ea typeface="Cambria Math"/>
                      </a:rPr>
                      <m:t>×1</m:t>
                    </m:r>
                  </m:oMath>
                </a14:m>
                <a:endParaRPr lang="pl-PL" sz="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5" y="2276872"/>
                <a:ext cx="288032" cy="2880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72997" y="1988840"/>
                <a:ext cx="576064" cy="57606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1200" i="1" dirty="0" smtClean="0">
                          <a:latin typeface="Cambria Math"/>
                        </a:rPr>
                        <m:t>2</m:t>
                      </m:r>
                      <m:r>
                        <a:rPr lang="pl-PL" sz="12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l-PL" sz="1200" b="0" i="1" smtClean="0">
                          <a:latin typeface="Cambria Math"/>
                          <a:ea typeface="Cambria Math"/>
                        </a:rPr>
                        <m:t>2</m:t>
                      </m:r>
                    </m:oMath>
                  </m:oMathPara>
                </a14:m>
                <a:endParaRPr lang="pl-PL" sz="1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2997" y="1988840"/>
                <a:ext cx="576064" cy="5760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584965" y="2564904"/>
                <a:ext cx="86409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000" i="1" dirty="0" smtClean="0">
                          <a:latin typeface="Cambria Math"/>
                        </a:rPr>
                        <m:t>3</m:t>
                      </m:r>
                      <m:r>
                        <a:rPr lang="pl-PL" sz="200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l-PL" sz="2000" b="0" i="1" dirty="0" smtClean="0">
                          <a:latin typeface="Cambria Math"/>
                          <a:ea typeface="Cambria Math"/>
                        </a:rPr>
                        <m:t>3</m:t>
                      </m:r>
                    </m:oMath>
                  </m:oMathPara>
                </a14:m>
                <a:endParaRPr lang="pl-PL" sz="20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5" y="2564904"/>
                <a:ext cx="864096" cy="8640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449061" y="1988840"/>
                <a:ext cx="1440160" cy="14401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4000" b="0" i="1" dirty="0" smtClean="0">
                          <a:latin typeface="Cambria Math"/>
                        </a:rPr>
                        <m:t>5</m:t>
                      </m:r>
                      <m:r>
                        <a:rPr lang="pl-PL" sz="40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l-PL" sz="4000" b="0" i="1" dirty="0" smtClean="0">
                          <a:latin typeface="Cambria Math"/>
                          <a:ea typeface="Cambria Math"/>
                        </a:rPr>
                        <m:t>5</m:t>
                      </m:r>
                    </m:oMath>
                  </m:oMathPara>
                </a14:m>
                <a:endParaRPr lang="pl-PL" sz="40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061" y="1988840"/>
                <a:ext cx="1440160" cy="144016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584965" y="3429000"/>
                <a:ext cx="2304256" cy="23042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6000" b="0" i="1" dirty="0" smtClean="0">
                          <a:latin typeface="Cambria Math"/>
                        </a:rPr>
                        <m:t>8</m:t>
                      </m:r>
                      <m:r>
                        <a:rPr lang="pl-PL" sz="6000" i="1" dirty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l-PL" sz="6000" b="0" i="1" dirty="0" smtClean="0">
                          <a:latin typeface="Cambria Math"/>
                          <a:ea typeface="Cambria Math"/>
                        </a:rPr>
                        <m:t>8</m:t>
                      </m:r>
                    </m:oMath>
                  </m:oMathPara>
                </a14:m>
                <a:endParaRPr lang="pl-PL" sz="60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965" y="3429000"/>
                <a:ext cx="2304256" cy="23042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889221" y="1988840"/>
                <a:ext cx="3744416" cy="37444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8000" b="0" i="1" dirty="0" smtClean="0">
                          <a:latin typeface="Cambria Math"/>
                        </a:rPr>
                        <m:t>13</m:t>
                      </m:r>
                      <m:r>
                        <a:rPr lang="pl-PL" sz="8000" i="1" dirty="0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pl-PL" sz="8000" i="1" dirty="0" smtClean="0">
                          <a:latin typeface="Cambria Math"/>
                        </a:rPr>
                        <m:t>13</m:t>
                      </m:r>
                    </m:oMath>
                  </m:oMathPara>
                </a14:m>
                <a:endParaRPr lang="pl-PL" sz="80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9221" y="1988840"/>
                <a:ext cx="3744416" cy="37444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w geometrii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2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25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0872" y="1556793"/>
                <a:ext cx="8229600" cy="453650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W matematyce wszystkie sumy, w szczególności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pl-PL" dirty="0" smtClean="0">
                    <a:latin typeface="Times New Roman" pitchFamily="18" charset="0"/>
                    <a:cs typeface="Times New Roman" pitchFamily="18" charset="0"/>
                  </a:rPr>
                </a:b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z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nieokreśloną liczbą elementów możemy zapisywać za pomocą wzoru sumy np.: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1+2+3=</m:t>
                    </m:r>
                    <m:nary>
                      <m:naryPr>
                        <m:chr m:val="∑"/>
                        <m:limLoc m:val="subSup"/>
                        <m:ctrlPr>
                          <a:rPr lang="pl-PL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l-PL" b="0" i="1" smtClean="0">
                            <a:latin typeface="Cambria Math"/>
                          </a:rPr>
                          <m:t>𝑖</m:t>
                        </m:r>
                        <m:r>
                          <a:rPr lang="pl-PL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b="0" i="1" smtClean="0">
                            <a:latin typeface="Cambria Math"/>
                          </a:rPr>
                          <m:t>3</m:t>
                        </m:r>
                      </m:sup>
                      <m:e>
                        <m:r>
                          <a:rPr lang="pl-PL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l-P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l-P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i="1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pl-PL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pl-PL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l-PL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pl-P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l-PL" i="1">
                            <a:latin typeface="Cambria Math"/>
                          </a:rPr>
                          <m:t>𝑖</m:t>
                        </m:r>
                        <m:r>
                          <a:rPr lang="pl-P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b="0" i="1" smtClean="0">
                            <a:latin typeface="Cambria Math"/>
                          </a:rPr>
                          <m:t>4</m:t>
                        </m:r>
                      </m:sup>
                      <m:e>
                        <m:sSup>
                          <m:sSupPr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pl-PL" i="1">
                                <a:latin typeface="Cambria Math"/>
                              </a:rPr>
                              <m:t>𝑖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/>
                          </a:rPr>
                          <m:t>6</m:t>
                        </m:r>
                      </m:e>
                    </m:rad>
                    <m:r>
                      <a:rPr lang="pl-PL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i="1">
                            <a:latin typeface="Cambria Math"/>
                          </a:rPr>
                          <m:t>7</m:t>
                        </m:r>
                      </m:e>
                    </m:rad>
                    <m:r>
                      <a:rPr lang="pl-PL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/>
                          </a:rPr>
                          <m:t>8</m:t>
                        </m:r>
                      </m:e>
                    </m:rad>
                    <m:r>
                      <a:rPr lang="pl-PL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/>
                          </a:rPr>
                          <m:t>9</m:t>
                        </m:r>
                      </m:e>
                    </m:rad>
                    <m:r>
                      <a:rPr lang="pl-PL" i="1"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pl-PL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/>
                          </a:rPr>
                          <m:t>10</m:t>
                        </m:r>
                      </m:e>
                    </m:rad>
                    <m:r>
                      <a:rPr lang="pl-PL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pl-P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l-PL" i="1">
                            <a:latin typeface="Cambria Math"/>
                          </a:rPr>
                          <m:t>𝑖</m:t>
                        </m:r>
                        <m:r>
                          <a:rPr lang="pl-PL" i="1">
                            <a:latin typeface="Cambria Math"/>
                          </a:rPr>
                          <m:t>=</m:t>
                        </m:r>
                        <m:r>
                          <a:rPr lang="pl-PL" b="0" i="1" smtClean="0">
                            <a:latin typeface="Cambria Math"/>
                          </a:rPr>
                          <m:t>6</m:t>
                        </m:r>
                      </m:sub>
                      <m:sup>
                        <m:r>
                          <a:rPr lang="pl-PL" b="0" i="1" smtClean="0">
                            <a:latin typeface="Cambria Math"/>
                          </a:rPr>
                          <m:t>10</m:t>
                        </m:r>
                      </m:sup>
                      <m:e>
                        <m:rad>
                          <m:radPr>
                            <m:degHide m:val="on"/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𝑖</m:t>
                            </m:r>
                          </m:e>
                        </m:rad>
                      </m:e>
                    </m:nary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 xmlns:m="http://schemas.openxmlformats.org/officeDocument/2006/math">
                    <m:r>
                      <a:rPr lang="pl-PL" b="0" i="1" smtClean="0">
                        <a:latin typeface="Cambria Math"/>
                      </a:rPr>
                      <m:t>2!+4!+6!+…+</m:t>
                    </m:r>
                    <m:d>
                      <m:dPr>
                        <m:ctrlPr>
                          <a:rPr lang="pl-PL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/>
                          </a:rPr>
                          <m:t>2</m:t>
                        </m:r>
                        <m:r>
                          <a:rPr lang="pl-PL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pl-PL" b="0" i="1" smtClean="0">
                        <a:latin typeface="Cambria Math"/>
                      </a:rPr>
                      <m:t>!</m:t>
                    </m:r>
                    <m:r>
                      <a:rPr lang="pl-PL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pl-PL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l-PL" i="1">
                            <a:latin typeface="Cambria Math"/>
                          </a:rPr>
                          <m:t>𝑖</m:t>
                        </m:r>
                        <m:r>
                          <a:rPr lang="pl-PL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d>
                          <m:dPr>
                            <m:ctrlPr>
                              <a:rPr lang="pl-PL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pl-PL" b="0" i="1" smtClean="0">
                            <a:latin typeface="Cambria Math"/>
                          </a:rPr>
                          <m:t>!</m:t>
                        </m:r>
                      </m:e>
                    </m:nary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0872" y="1556793"/>
                <a:ext cx="8229600" cy="4536503"/>
              </a:xfrm>
              <a:blipFill rotWithShape="1">
                <a:blip r:embed="rId2"/>
                <a:stretch>
                  <a:fillRect t="-2685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Wzór na sumę – przypomnienie 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1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556793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Na podstawie poznanego sposobu zapisu sumy, możemy wcześniejszą własność geometryczną zapisać w następujący sposób: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b="0" i="1" smtClean="0">
                            <a:latin typeface="Cambria Math"/>
                          </a:rPr>
                          <m:t>𝑖</m:t>
                        </m:r>
                        <m:r>
                          <a:rPr lang="pl-PL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l-PL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l-PL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pl-PL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l-PL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l-PL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pl-PL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l-PL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pl-PL" b="0" i="1" smtClean="0">
                                <a:solidFill>
                                  <a:srgbClr val="00B050"/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556793"/>
                <a:ext cx="8229600" cy="4536503"/>
              </a:xfrm>
              <a:blipFill rotWithShape="1">
                <a:blip r:embed="rId2"/>
                <a:stretch>
                  <a:fillRect l="-1852" t="-1879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30" y="3789040"/>
            <a:ext cx="335969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5201614" y="3789040"/>
            <a:ext cx="0" cy="2088232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32730" y="3645024"/>
            <a:ext cx="3359694" cy="0"/>
          </a:xfrm>
          <a:prstGeom prst="straightConnector1">
            <a:avLst/>
          </a:prstGeom>
          <a:ln w="1905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w geometrii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2880" y="1556793"/>
                <a:ext cx="8229600" cy="453650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pl-PL" sz="3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pl-P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pl-P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pl-PL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pl-PL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pl-PL" sz="3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  <m:sup>
                            <m: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pl-PL" sz="3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r>
                          <a:rPr lang="pl-PL" sz="36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  <m:r>
                              <a:rPr lang="pl-PL" sz="36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r>
                  <a:rPr lang="pl-PL" sz="36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sz="3600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pl-PL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l-PL" sz="3600" b="0" i="1" smtClean="0">
                            <a:latin typeface="Cambria Math"/>
                          </a:rPr>
                          <m:t>𝑖</m:t>
                        </m:r>
                        <m:r>
                          <a:rPr lang="pl-PL" sz="36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pl-PL" sz="3600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nary>
                    <m:r>
                      <a:rPr lang="pl-PL" sz="3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l-PL" sz="3600" b="0" i="1" smtClean="0">
                            <a:latin typeface="Cambria Math"/>
                          </a:rPr>
                          <m:t>𝑛</m:t>
                        </m:r>
                        <m:r>
                          <a:rPr lang="pl-PL" sz="3600" b="0" i="1" smtClean="0">
                            <a:latin typeface="Cambria Math"/>
                          </a:rPr>
                          <m:t>−2</m:t>
                        </m:r>
                      </m:sub>
                    </m:sSub>
                    <m:r>
                      <a:rPr lang="pl-PL" sz="36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pl-PL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l-PL" sz="3600" i="1">
                            <a:latin typeface="Cambria Math"/>
                          </a:rPr>
                          <m:t>2</m:t>
                        </m:r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pl-PL" sz="3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l-PL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  <m:r>
                          <a:rPr lang="pl-PL" sz="3600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pl-PL" sz="3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pl-PL" sz="3600" i="1">
                        <a:latin typeface="Cambria Math"/>
                      </a:rPr>
                      <m:t>−</m:t>
                    </m:r>
                    <m:sSubSup>
                      <m:sSubSupPr>
                        <m:ctrlPr>
                          <a:rPr lang="pl-PL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  <m:r>
                          <a:rPr lang="pl-PL" sz="36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pl-PL" sz="3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l-PL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l-PL" sz="3600" i="1">
                            <a:latin typeface="Cambria Math"/>
                          </a:rPr>
                          <m:t>2</m:t>
                        </m:r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  <m:r>
                          <a:rPr lang="pl-PL" sz="3600" b="0" i="1" smtClean="0">
                            <a:latin typeface="Cambria Math"/>
                          </a:rPr>
                          <m:t>−1</m:t>
                        </m:r>
                      </m:sub>
                    </m:sSub>
                    <m:r>
                      <a:rPr lang="pl-PL" sz="3600" i="1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pl-PL" sz="360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pl-PL" sz="3600" i="1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pl-PL" sz="3600" b="0" i="1" smtClean="0">
                        <a:latin typeface="Cambria Math"/>
                      </a:rPr>
                      <m:t>+</m:t>
                    </m:r>
                    <m:sSubSup>
                      <m:sSubSupPr>
                        <m:ctrlPr>
                          <a:rPr lang="pl-PL" sz="3600" i="1">
                            <a:latin typeface="Cambria Math"/>
                          </a:rPr>
                        </m:ctrlPr>
                      </m:sSubSupPr>
                      <m:e>
                        <m:r>
                          <a:rPr lang="pl-PL" sz="36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  <m:r>
                          <a:rPr lang="pl-PL" sz="3600" i="1">
                            <a:latin typeface="Cambria Math"/>
                          </a:rPr>
                          <m:t>−1</m:t>
                        </m:r>
                      </m:sub>
                      <m:sup>
                        <m:r>
                          <a:rPr lang="pl-PL" sz="3600" i="1">
                            <a:latin typeface="Cambria Math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pl-PL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pl-PL" sz="36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l-PL" sz="3600" b="0" i="1" smtClean="0">
                            <a:latin typeface="Cambria Math"/>
                          </a:rPr>
                          <m:t>𝑖</m:t>
                        </m:r>
                        <m:r>
                          <a:rPr lang="pl-PL" sz="3600" b="0" i="1" smtClean="0">
                            <a:latin typeface="Cambria Math"/>
                          </a:rPr>
                          <m:t>=0</m:t>
                        </m:r>
                      </m:sub>
                      <m:sup>
                        <m:r>
                          <a:rPr lang="pl-PL" sz="3600" b="0" i="1" smtClean="0">
                            <a:latin typeface="Cambria Math"/>
                          </a:rPr>
                          <m:t>𝑛</m:t>
                        </m:r>
                        <m:r>
                          <a:rPr lang="pl-PL" sz="3600" b="0" i="1" smtClean="0">
                            <a:latin typeface="Cambria Math"/>
                          </a:rPr>
                          <m:t>−1</m:t>
                        </m:r>
                      </m:sup>
                      <m:e>
                        <m:sSub>
                          <m:sSubPr>
                            <m:ctrlPr>
                              <a:rPr lang="pl-PL" sz="3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600" b="0" i="1" smtClean="0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l-PL" sz="36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pl-PL" sz="3600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pl-PL" sz="3600" b="0" i="1" smtClean="0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</m:nary>
                    <m:r>
                      <a:rPr lang="pl-PL" sz="36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l-PL" sz="3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pl-PL" sz="36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l-PL" sz="3600" b="0" i="1" smtClean="0">
                            <a:latin typeface="Cambria Math"/>
                          </a:rPr>
                          <m:t>2</m:t>
                        </m:r>
                        <m:r>
                          <a:rPr lang="pl-PL" sz="36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l-PL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pl-PL" sz="36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pl-PL" sz="3600" i="1">
                            <a:latin typeface="Cambria Math"/>
                          </a:rPr>
                          <m:t>𝑖</m:t>
                        </m:r>
                        <m:r>
                          <a:rPr lang="pl-PL" sz="3600" i="1">
                            <a:latin typeface="Cambria Math"/>
                          </a:rPr>
                          <m:t>=</m:t>
                        </m:r>
                        <m:r>
                          <a:rPr lang="pl-PL" sz="36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pl-PL" sz="3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sz="36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pl-PL" sz="3600" i="1">
                                <a:latin typeface="Cambria Math"/>
                              </a:rPr>
                              <m:t>2</m:t>
                            </m:r>
                            <m:r>
                              <a:rPr lang="pl-PL" sz="36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pl-PL" sz="36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pl-PL" sz="3600" i="1">
                            <a:latin typeface="Cambria Math"/>
                          </a:rPr>
                        </m:ctrlPr>
                      </m:sSubPr>
                      <m:e>
                        <m:r>
                          <a:rPr lang="pl-PL" sz="36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pl-PL" sz="3600" i="1">
                            <a:latin typeface="Cambria Math"/>
                          </a:rPr>
                          <m:t>2</m:t>
                        </m:r>
                        <m:r>
                          <a:rPr lang="pl-PL" sz="3600" i="1">
                            <a:latin typeface="Cambria Math"/>
                          </a:rPr>
                          <m:t>𝑛</m:t>
                        </m:r>
                        <m:r>
                          <a:rPr lang="pl-PL" sz="3600" b="0" i="1" smtClean="0">
                            <a:latin typeface="Cambria Math"/>
                          </a:rPr>
                          <m:t>+1</m:t>
                        </m:r>
                      </m:sub>
                    </m:sSub>
                    <m:r>
                      <a:rPr lang="pl-PL" sz="3600" b="0" i="1" smtClean="0">
                        <a:latin typeface="Cambria Math"/>
                      </a:rPr>
                      <m:t>−1</m:t>
                    </m:r>
                  </m:oMath>
                </a14:m>
                <a:r>
                  <a:rPr lang="pl-PL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l-PL" sz="3600" dirty="0"/>
              </a:p>
            </p:txBody>
          </p:sp>
        </mc:Choice>
        <mc:Fallback xmlns=""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880" y="1556793"/>
                <a:ext cx="8229600" cy="453650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wybrane właściwości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62880" y="1412776"/>
                <a:ext cx="8229600" cy="453650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Zapisując definicję </a:t>
                </a: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ciągu Fibonacciego za pomocą macierzy:</a:t>
                </a:r>
                <a:endParaRPr lang="pl-PL" i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l-PL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lang="pl-PL" i="1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pl-PL" i="1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+2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pl-PL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pl-PL" i="1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d>
                            <m:r>
                              <a:rPr lang="pl-PL" i="1">
                                <a:latin typeface="Cambria Math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pl-PL" i="1">
                                    <a:latin typeface="Cambria Math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pl-PL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pl-PL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pl-PL" i="1">
                                              <a:latin typeface="Cambria Math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czyli: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l-PL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pl-PL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+1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pl-PL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pl-PL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l-PL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pl-PL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pl-PL" i="1">
                                    <a:latin typeface="Cambria Math"/>
                                    <a:ea typeface="Cambria Math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l-PL" i="1">
                                      <a:latin typeface="Cambria Math"/>
                                      <a:ea typeface="Cambria Math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pl-PL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pl-PL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pl-PL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pl-PL" dirty="0" smtClean="0"/>
              </a:p>
            </p:txBody>
          </p:sp>
        </mc:Choice>
        <mc:Fallback>
          <p:sp>
            <p:nvSpPr>
              <p:cNvPr id="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2880" y="1412776"/>
                <a:ext cx="8229600" cy="4536503"/>
              </a:xfrm>
              <a:blipFill rotWithShape="1">
                <a:blip r:embed="rId2"/>
                <a:stretch>
                  <a:fillRect l="-1778" t="-2688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237312"/>
            <a:ext cx="9144000" cy="484163"/>
          </a:xfrm>
          <a:solidFill>
            <a:schemeClr val="tx2">
              <a:lumMod val="50000"/>
            </a:schemeClr>
          </a:solidFill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Projekt „MATEMATYKA INNEGO WYMIARU – organizacja Matematycznych Mistrzostw Polski Dzieci i Młodzieży” współfinansowany ze środków Unii Europejskiej w ramach Europejskiego Funduszu Społecznego</a:t>
            </a:r>
            <a:endParaRPr lang="pl-PL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09312" y="404664"/>
            <a:ext cx="7776000" cy="959561"/>
          </a:xfrm>
          <a:prstGeom prst="rect">
            <a:avLst/>
          </a:prstGeom>
          <a:solidFill>
            <a:schemeClr val="tx2">
              <a:lumMod val="50000"/>
            </a:schemeClr>
          </a:solidFill>
          <a:ln w="44450">
            <a:solidFill>
              <a:srgbClr val="E24CC9"/>
            </a:solidFill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woPt" dir="t"/>
          </a:scene3d>
          <a:sp3d prstMaterial="flat">
            <a:bevelB w="165100" prst="coolSlant"/>
          </a:sp3d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Ciąg Fibonacciego – za pomocą macierzy</a:t>
            </a:r>
            <a:endParaRPr lang="pl-PL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7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bg1">
              <a:lumMod val="50000"/>
            </a:schemeClr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6191</TotalTime>
  <Words>2538</Words>
  <Application>Microsoft Office PowerPoint</Application>
  <PresentationFormat>Pokaz na ekranie (4:3)</PresentationFormat>
  <Paragraphs>204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Ciąg Lucasa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Piąte działanie arytmetyczne</dc:title>
  <dc:creator>Tomasz Herud</dc:creator>
  <cp:lastModifiedBy>EWA</cp:lastModifiedBy>
  <cp:revision>307</cp:revision>
  <dcterms:created xsi:type="dcterms:W3CDTF">2011-09-20T14:55:16Z</dcterms:created>
  <dcterms:modified xsi:type="dcterms:W3CDTF">2012-11-30T16:07:45Z</dcterms:modified>
</cp:coreProperties>
</file>