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64" r:id="rId2"/>
    <p:sldId id="271" r:id="rId3"/>
    <p:sldId id="273" r:id="rId4"/>
    <p:sldId id="274" r:id="rId5"/>
    <p:sldId id="275" r:id="rId6"/>
    <p:sldId id="277" r:id="rId7"/>
    <p:sldId id="296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4" r:id="rId24"/>
    <p:sldId id="295" r:id="rId2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94650" autoAdjust="0"/>
  </p:normalViewPr>
  <p:slideViewPr>
    <p:cSldViewPr>
      <p:cViewPr varScale="1">
        <p:scale>
          <a:sx n="44" d="100"/>
          <a:sy n="44" d="100"/>
        </p:scale>
        <p:origin x="-108" y="-6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E2E33-82C3-4233-8F94-D8708745D1FB}" type="datetimeFigureOut">
              <a:rPr lang="pl-PL" smtClean="0"/>
              <a:pPr/>
              <a:t>2012-11-29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l-PL" smtClean="0"/>
              <a:t>Projekt „MATEMATYKA INNEGO WYMIARU – organizacja Matematycznych Mistrzostw Polski Dzieci</a:t>
            </a: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860D4-DDA3-44C3-8711-402E764FEEB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962926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2908A-A6A7-401E-9D67-13EA2CC73131}" type="datetimeFigureOut">
              <a:rPr lang="pl-PL" smtClean="0"/>
              <a:pPr/>
              <a:t>2012-11-29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l-PL" smtClean="0"/>
              <a:t>Projekt „MATEMATYKA INNEGO WYMIARU – organizacja Matematycznych Mistrzostw Polski Dzieci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BBC1A-A975-42D7-B4E7-03E6A4F762E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245909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A0C2-FCCA-4C01-ACFE-4EEEA8C1A94D}" type="datetime1">
              <a:rPr lang="pl-PL" smtClean="0"/>
              <a:pPr/>
              <a:t>2012-11-29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CC4-1AF6-4FDD-BDCC-20B9C3DF19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D0FF0-1A3A-44B0-9CEE-20D5FED14AF2}" type="datetime1">
              <a:rPr lang="pl-PL" smtClean="0"/>
              <a:pPr/>
              <a:t>2012-11-29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CC4-1AF6-4FDD-BDCC-20B9C3DF19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77AF7-59DE-4EEF-91CF-98A55D9E19F6}" type="datetime1">
              <a:rPr lang="pl-PL" smtClean="0"/>
              <a:pPr/>
              <a:t>2012-11-29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CC4-1AF6-4FDD-BDCC-20B9C3DF19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560-D6F9-4D76-ADB3-EAF21F06D122}" type="datetime1">
              <a:rPr lang="pl-PL" smtClean="0"/>
              <a:pPr/>
              <a:t>2012-11-29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CC4-1AF6-4FDD-BDCC-20B9C3DF19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760B-6ABE-4B03-9321-2C425A6123D0}" type="datetime1">
              <a:rPr lang="pl-PL" smtClean="0"/>
              <a:pPr/>
              <a:t>2012-11-29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CC4-1AF6-4FDD-BDCC-20B9C3DF19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5C852-C899-4F45-8A61-67D1A186008B}" type="datetime1">
              <a:rPr lang="pl-PL" smtClean="0"/>
              <a:pPr/>
              <a:t>2012-11-29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CC4-1AF6-4FDD-BDCC-20B9C3DF19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0B63B-BD2D-4E73-91C6-B00266810AA3}" type="datetime1">
              <a:rPr lang="pl-PL" smtClean="0"/>
              <a:pPr/>
              <a:t>2012-11-29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CC4-1AF6-4FDD-BDCC-20B9C3DF19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D034-8565-4845-91D9-7193DF654730}" type="datetime1">
              <a:rPr lang="pl-PL" smtClean="0"/>
              <a:pPr/>
              <a:t>2012-11-29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CC4-1AF6-4FDD-BDCC-20B9C3DF19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59AA-EABF-4AEB-AFA9-8D69E65AE089}" type="datetime1">
              <a:rPr lang="pl-PL" smtClean="0"/>
              <a:pPr/>
              <a:t>2012-11-29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CC4-1AF6-4FDD-BDCC-20B9C3DF19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714B-37BB-45F2-A39C-CE402A40D276}" type="datetime1">
              <a:rPr lang="pl-PL" smtClean="0"/>
              <a:pPr/>
              <a:t>2012-11-29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CC4-1AF6-4FDD-BDCC-20B9C3DF19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143FA-2E87-40E1-82B4-A5AB76C68289}" type="datetime1">
              <a:rPr lang="pl-PL" smtClean="0"/>
              <a:pPr/>
              <a:t>2012-11-29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CC4-1AF6-4FDD-BDCC-20B9C3DF19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513EC-DF93-4AF1-9575-DC96BA9D32E6}" type="datetime1">
              <a:rPr lang="pl-PL" smtClean="0"/>
              <a:pPr/>
              <a:t>2012-11-29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FCCC4-1AF6-4FDD-BDCC-20B9C3DF199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00192" y="6525344"/>
            <a:ext cx="2843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dirty="0" smtClean="0">
                <a:solidFill>
                  <a:schemeClr val="bg1">
                    <a:lumMod val="65000"/>
                  </a:schemeClr>
                </a:solidFill>
              </a:rPr>
              <a:t>Autor: Tomasz Herud</a:t>
            </a:r>
            <a:endParaRPr lang="pl-PL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9" name="Grupa 8"/>
          <p:cNvGrpSpPr/>
          <p:nvPr/>
        </p:nvGrpSpPr>
        <p:grpSpPr>
          <a:xfrm>
            <a:off x="35496" y="72008"/>
            <a:ext cx="9054932" cy="836712"/>
            <a:chOff x="35496" y="72008"/>
            <a:chExt cx="9054932" cy="836712"/>
          </a:xfrm>
        </p:grpSpPr>
        <p:cxnSp>
          <p:nvCxnSpPr>
            <p:cNvPr id="10" name="Łącznik prostoliniowy 9"/>
            <p:cNvCxnSpPr/>
            <p:nvPr/>
          </p:nvCxnSpPr>
          <p:spPr>
            <a:xfrm>
              <a:off x="35496" y="908720"/>
              <a:ext cx="9054932" cy="0"/>
            </a:xfrm>
            <a:prstGeom prst="line">
              <a:avLst/>
            </a:prstGeom>
            <a:ln w="25400" cmpd="thickThin">
              <a:solidFill>
                <a:schemeClr val="tx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Prostokąt 10"/>
            <p:cNvSpPr/>
            <p:nvPr/>
          </p:nvSpPr>
          <p:spPr>
            <a:xfrm>
              <a:off x="35496" y="72008"/>
              <a:ext cx="9054932" cy="7647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2" name="Obraz 11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471813" y="117279"/>
              <a:ext cx="1602849" cy="6686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3" name="Obraz 12"/>
            <p:cNvPicPr/>
            <p:nvPr/>
          </p:nvPicPr>
          <p:blipFill>
            <a:blip r:embed="rId3"/>
            <a:srcRect t="18350" b="21687"/>
            <a:stretch>
              <a:fillRect/>
            </a:stretch>
          </p:blipFill>
          <p:spPr bwMode="auto">
            <a:xfrm>
              <a:off x="318169" y="116632"/>
              <a:ext cx="2132940" cy="62928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4" name="Picture 2" descr="D:\EWA\materiały reklamowe\elitmat_loga\elitmat biały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9285" y="117014"/>
              <a:ext cx="2284763" cy="691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D:\=MIW=\KOLORY\logo_miw_bial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9606" y="96994"/>
              <a:ext cx="1224135" cy="667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itle 1"/>
          <p:cNvSpPr txBox="1">
            <a:spLocks/>
          </p:cNvSpPr>
          <p:nvPr/>
        </p:nvSpPr>
        <p:spPr>
          <a:xfrm>
            <a:off x="685800" y="1628800"/>
            <a:ext cx="7776000" cy="1440000"/>
          </a:xfrm>
          <a:prstGeom prst="rect">
            <a:avLst/>
          </a:prstGeom>
          <a:solidFill>
            <a:srgbClr val="0065B0"/>
          </a:solidFill>
          <a:ln w="50800">
            <a:solidFill>
              <a:srgbClr val="E24CC9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woPt" dir="t"/>
          </a:scene3d>
          <a:sp3d prstMaterial="flat">
            <a:bevelB w="165100" prst="coolSlant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Kostka 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Soma</a:t>
            </a:r>
            <a:endParaRPr lang="pl-PL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237312"/>
            <a:ext cx="9144000" cy="484163"/>
          </a:xfrm>
          <a:solidFill>
            <a:srgbClr val="0065B0"/>
          </a:solidFill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1331640" y="3140968"/>
            <a:ext cx="6400800" cy="622920"/>
          </a:xfrm>
        </p:spPr>
        <p:txBody>
          <a:bodyPr/>
          <a:lstStyle/>
          <a:p>
            <a:r>
              <a:rPr lang="pl-PL" b="1" dirty="0" smtClean="0">
                <a:solidFill>
                  <a:srgbClr val="E24C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Zrób to sam</a:t>
            </a:r>
            <a:endParaRPr lang="pl-PL" b="1" dirty="0">
              <a:solidFill>
                <a:srgbClr val="E24CC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3"/>
          <p:cNvSpPr txBox="1"/>
          <p:nvPr/>
        </p:nvSpPr>
        <p:spPr>
          <a:xfrm>
            <a:off x="6300192" y="908720"/>
            <a:ext cx="2843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Autor: Tomasz Herud</a:t>
            </a:r>
            <a:endParaRPr lang="pl-PL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789040"/>
            <a:ext cx="2128552" cy="2190028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16225" y="2348880"/>
            <a:ext cx="3912615" cy="2908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Od drugiej strony dokładamy kolejny element, nadal podtrzymując palcem.</a:t>
            </a:r>
            <a:endParaRPr lang="pl-PL" sz="36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Koper\Desktop\elitmat\8 - Kostka Soma - Zrób to sam\zdjecia2\CIMG61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00808"/>
            <a:ext cx="4257667" cy="383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237312"/>
            <a:ext cx="9144000" cy="484163"/>
          </a:xfrm>
          <a:solidFill>
            <a:srgbClr val="0065B0"/>
          </a:solidFill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9552" y="332656"/>
            <a:ext cx="7992888" cy="936106"/>
          </a:xfrm>
          <a:prstGeom prst="rect">
            <a:avLst/>
          </a:prstGeom>
          <a:solidFill>
            <a:srgbClr val="0065B0"/>
          </a:solidFill>
          <a:ln w="50800">
            <a:solidFill>
              <a:srgbClr val="E24CC9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woPt" dir="t"/>
          </a:scene3d>
          <a:sp3d prstMaterial="flat">
            <a:bevelB w="165100" prst="coolSlant"/>
          </a:sp3d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KROK 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budowa pojedynczego sześcianu</a:t>
            </a:r>
            <a:endParaRPr lang="pl-PL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60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3912615" cy="39890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Dokładamy kolejny element tak aby był podtrzymywany przez krawędź dolnego elementu oraz jego krawędzie podtrzymywały boczne elementy</a:t>
            </a:r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pl-PL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Koper\Desktop\elitmat\8 - Kostka Soma - Zrób to sam\zdjecia2\CIMG61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56792"/>
            <a:ext cx="4246763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237312"/>
            <a:ext cx="9144000" cy="484163"/>
          </a:xfrm>
          <a:solidFill>
            <a:srgbClr val="0065B0"/>
          </a:solidFill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9552" y="332656"/>
            <a:ext cx="7992888" cy="936106"/>
          </a:xfrm>
          <a:prstGeom prst="rect">
            <a:avLst/>
          </a:prstGeom>
          <a:solidFill>
            <a:srgbClr val="0065B0"/>
          </a:solidFill>
          <a:ln w="50800">
            <a:solidFill>
              <a:srgbClr val="E24CC9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woPt" dir="t"/>
          </a:scene3d>
          <a:sp3d prstMaterial="flat">
            <a:bevelB w="165100" prst="coolSlant"/>
          </a:sp3d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KROK 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budowa pojedynczego sześcianu</a:t>
            </a:r>
            <a:endParaRPr lang="pl-PL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3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81382" y="2225348"/>
            <a:ext cx="3571647" cy="30758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Dokładamy element z drugiej strony </a:t>
            </a:r>
            <a:br>
              <a:rPr lang="pl-PL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w analogiczny sposób.</a:t>
            </a:r>
            <a:endParaRPr lang="pl-PL" sz="36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Koper\Desktop\elitmat\8 - Kostka Soma - Zrób to sam\zdjecia2\CIMG61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029" y="1559231"/>
            <a:ext cx="4479411" cy="431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237312"/>
            <a:ext cx="9144000" cy="484163"/>
          </a:xfrm>
          <a:solidFill>
            <a:srgbClr val="0065B0"/>
          </a:solidFill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9552" y="332656"/>
            <a:ext cx="7992888" cy="936106"/>
          </a:xfrm>
          <a:prstGeom prst="rect">
            <a:avLst/>
          </a:prstGeom>
          <a:solidFill>
            <a:srgbClr val="0065B0"/>
          </a:solidFill>
          <a:ln w="50800">
            <a:solidFill>
              <a:srgbClr val="E24CC9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woPt" dir="t"/>
          </a:scene3d>
          <a:sp3d prstMaterial="flat">
            <a:bevelB w="165100" prst="coolSlant"/>
          </a:sp3d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KROK 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budowa pojedynczego sześcianu</a:t>
            </a:r>
            <a:endParaRPr lang="pl-PL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28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37997" y="1970539"/>
            <a:ext cx="3682753" cy="355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Rozchylamy górne krawędzie pionowych elementów tak aby łatwiej było włożyć wieczko.</a:t>
            </a:r>
            <a:endParaRPr lang="pl-PL" sz="36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Koper\Desktop\elitmat\8 - Kostka Soma - Zrób to sam\zdjecia2\CIMG61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56792"/>
            <a:ext cx="4320480" cy="424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237312"/>
            <a:ext cx="9144000" cy="484163"/>
          </a:xfrm>
          <a:solidFill>
            <a:srgbClr val="0065B0"/>
          </a:solidFill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9552" y="332656"/>
            <a:ext cx="7992888" cy="936106"/>
          </a:xfrm>
          <a:prstGeom prst="rect">
            <a:avLst/>
          </a:prstGeom>
          <a:solidFill>
            <a:srgbClr val="0065B0"/>
          </a:solidFill>
          <a:ln w="50800">
            <a:solidFill>
              <a:srgbClr val="E24CC9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woPt" dir="t"/>
          </a:scene3d>
          <a:sp3d prstMaterial="flat">
            <a:bevelB w="165100" prst="coolSlant"/>
          </a:sp3d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KROK 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budowa pojedynczego sześcianu</a:t>
            </a:r>
            <a:endParaRPr lang="pl-PL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35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93753" y="1686508"/>
            <a:ext cx="3888432" cy="3989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Nakładamy wieczko. Jeżeli boczny element wpada nam do środka to możemy go przytrzymać pincetą.</a:t>
            </a:r>
            <a:endParaRPr lang="pl-PL" sz="36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Koper\Desktop\elitmat\8 - Kostka Soma - Zrób to sam\zdjecia2\CIMG61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84784"/>
            <a:ext cx="4446234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237312"/>
            <a:ext cx="9144000" cy="484163"/>
          </a:xfrm>
          <a:solidFill>
            <a:srgbClr val="0065B0"/>
          </a:solidFill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9552" y="332656"/>
            <a:ext cx="7992888" cy="936106"/>
          </a:xfrm>
          <a:prstGeom prst="rect">
            <a:avLst/>
          </a:prstGeom>
          <a:solidFill>
            <a:srgbClr val="0065B0"/>
          </a:solidFill>
          <a:ln w="50800">
            <a:solidFill>
              <a:srgbClr val="E24CC9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woPt" dir="t"/>
          </a:scene3d>
          <a:sp3d prstMaterial="flat">
            <a:bevelB w="165100" prst="coolSlant"/>
          </a:sp3d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KROK 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budowa pojedynczego sześcianu</a:t>
            </a:r>
            <a:endParaRPr lang="pl-PL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74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39552" y="1708819"/>
            <a:ext cx="3682753" cy="3989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Zaginamy górne brzegi pionowych elementów żeby wieczko się lepiej trzymało. Można ścisnąć pincetą</a:t>
            </a:r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pl-PL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Koper\Desktop\elitmat\8 - Kostka Soma - Zrób to sam\zdjecia2\CIMG61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12776"/>
            <a:ext cx="4332954" cy="458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237312"/>
            <a:ext cx="9144000" cy="484163"/>
          </a:xfrm>
          <a:solidFill>
            <a:srgbClr val="0065B0"/>
          </a:solidFill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9552" y="332656"/>
            <a:ext cx="7992888" cy="936106"/>
          </a:xfrm>
          <a:prstGeom prst="rect">
            <a:avLst/>
          </a:prstGeom>
          <a:solidFill>
            <a:srgbClr val="0065B0"/>
          </a:solidFill>
          <a:ln w="50800">
            <a:solidFill>
              <a:srgbClr val="E24CC9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woPt" dir="t"/>
          </a:scene3d>
          <a:sp3d prstMaterial="flat">
            <a:bevelB w="165100" prst="coolSlant"/>
          </a:sp3d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KROK 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budowa pojedynczego sześcianu</a:t>
            </a:r>
            <a:endParaRPr lang="pl-PL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60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39552" y="2324562"/>
            <a:ext cx="4608512" cy="2836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Kolejny element zahaczamy o końcówki górnych brzegów gotowego sześcianu.</a:t>
            </a:r>
            <a:endParaRPr lang="pl-PL" sz="36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047" y="1340768"/>
            <a:ext cx="3388401" cy="480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237312"/>
            <a:ext cx="9144000" cy="484163"/>
          </a:xfrm>
          <a:solidFill>
            <a:srgbClr val="0065B0"/>
          </a:solidFill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9552" y="332656"/>
            <a:ext cx="7992888" cy="936106"/>
          </a:xfrm>
          <a:prstGeom prst="rect">
            <a:avLst/>
          </a:prstGeom>
          <a:solidFill>
            <a:srgbClr val="0065B0"/>
          </a:solidFill>
          <a:ln w="50800">
            <a:solidFill>
              <a:srgbClr val="E24CC9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woPt" dir="t"/>
          </a:scene3d>
          <a:sp3d prstMaterial="flat">
            <a:bevelB w="165100" prst="coolSlant"/>
          </a:sp3d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KROK </a:t>
            </a:r>
            <a:r>
              <a:rPr lang="pl-PL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dołączenie drugiego sześcianu</a:t>
            </a:r>
            <a:endParaRPr lang="pl-PL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3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71398" y="2060848"/>
            <a:ext cx="4536504" cy="29089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Kolejny element zahaczamy o końcówki górnych brzegów gotowego sześcianu </a:t>
            </a:r>
            <a:r>
              <a:rPr lang="pl-PL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z drugiej strony.</a:t>
            </a:r>
            <a:endParaRPr lang="pl-PL" sz="36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Koper\Desktop\elitmat\8 - Kostka Soma - Zrób to sam\zdjecia2\CIMG61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59592"/>
            <a:ext cx="3312368" cy="479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237312"/>
            <a:ext cx="9144000" cy="484163"/>
          </a:xfrm>
          <a:solidFill>
            <a:srgbClr val="0065B0"/>
          </a:solidFill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9552" y="332656"/>
            <a:ext cx="7992888" cy="936106"/>
          </a:xfrm>
          <a:prstGeom prst="rect">
            <a:avLst/>
          </a:prstGeom>
          <a:solidFill>
            <a:srgbClr val="0065B0"/>
          </a:solidFill>
          <a:ln w="50800">
            <a:solidFill>
              <a:srgbClr val="E24CC9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woPt" dir="t"/>
          </a:scene3d>
          <a:sp3d prstMaterial="flat">
            <a:bevelB w="165100" prst="coolSlant"/>
          </a:sp3d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KROK </a:t>
            </a:r>
            <a:r>
              <a:rPr lang="pl-PL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dołączenie drugiego sześcianu</a:t>
            </a:r>
            <a:endParaRPr lang="pl-PL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16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95537" y="2852936"/>
            <a:ext cx="4824535" cy="182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Kładziemy element do góry nogami pomiędzy dwa stojące elementy.</a:t>
            </a:r>
            <a:endParaRPr lang="pl-PL" sz="36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Koper\Desktop\elitmat\8 - Kostka Soma - Zrób to sam\zdjecia2\CIMG61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40160"/>
            <a:ext cx="3420616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237312"/>
            <a:ext cx="9144000" cy="484163"/>
          </a:xfrm>
          <a:solidFill>
            <a:srgbClr val="0065B0"/>
          </a:solidFill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9552" y="332656"/>
            <a:ext cx="7992888" cy="936106"/>
          </a:xfrm>
          <a:prstGeom prst="rect">
            <a:avLst/>
          </a:prstGeom>
          <a:solidFill>
            <a:srgbClr val="0065B0"/>
          </a:solidFill>
          <a:ln w="50800">
            <a:solidFill>
              <a:srgbClr val="E24CC9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woPt" dir="t"/>
          </a:scene3d>
          <a:sp3d prstMaterial="flat">
            <a:bevelB w="165100" prst="coolSlant"/>
          </a:sp3d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KROK 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dołączenie drugiego sześcianu</a:t>
            </a:r>
            <a:endParaRPr lang="pl-PL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51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66394" y="2392288"/>
            <a:ext cx="4708199" cy="24768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Postępujemy analogicznie jak </a:t>
            </a:r>
            <a:r>
              <a:rPr lang="pl-PL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w przypadku pierwszego sześcianu.</a:t>
            </a:r>
            <a:endParaRPr lang="pl-PL" sz="36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Koper\Desktop\elitmat\8 - Kostka Soma - Zrób to sam\zdjecia2\CIMG61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106" y="1340768"/>
            <a:ext cx="3645342" cy="487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237312"/>
            <a:ext cx="9144000" cy="484163"/>
          </a:xfrm>
          <a:solidFill>
            <a:srgbClr val="0065B0"/>
          </a:solidFill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9552" y="332656"/>
            <a:ext cx="7992888" cy="936106"/>
          </a:xfrm>
          <a:prstGeom prst="rect">
            <a:avLst/>
          </a:prstGeom>
          <a:solidFill>
            <a:srgbClr val="0065B0"/>
          </a:solidFill>
          <a:ln w="50800">
            <a:solidFill>
              <a:srgbClr val="E24CC9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woPt" dir="t"/>
          </a:scene3d>
          <a:sp3d prstMaterial="flat">
            <a:bevelB w="165100" prst="coolSlant"/>
          </a:sp3d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KROK </a:t>
            </a:r>
            <a:r>
              <a:rPr lang="pl-PL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dołączenie drugiego sześcianu</a:t>
            </a:r>
            <a:endParaRPr lang="pl-PL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0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4432" y="332656"/>
            <a:ext cx="7776000" cy="720080"/>
          </a:xfrm>
          <a:prstGeom prst="rect">
            <a:avLst/>
          </a:prstGeom>
          <a:solidFill>
            <a:srgbClr val="0065B0"/>
          </a:solidFill>
          <a:ln w="50800">
            <a:solidFill>
              <a:srgbClr val="E24CC9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woPt" dir="t"/>
          </a:scene3d>
          <a:sp3d prstMaterial="flat">
            <a:bevelB w="165100" prst="coolSlant"/>
          </a:sp3d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Cel – </a:t>
            </a:r>
            <a:r>
              <a:rPr lang="pl-PL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elementów</a:t>
            </a:r>
            <a:endParaRPr lang="pl-PL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144016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 element składający się z </a:t>
            </a:r>
            <a:r>
              <a:rPr lang="pl-P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 sześcianików złożonych w kształt litery L</a:t>
            </a:r>
            <a:endParaRPr lang="pl-PL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pl-P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elementów składających się z </a:t>
            </a:r>
            <a:r>
              <a:rPr lang="pl-P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4 sześcianików będących ich wszystkimi możliwymi kombinacjami</a:t>
            </a:r>
            <a:endParaRPr lang="pl-PL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237312"/>
            <a:ext cx="9144000" cy="484163"/>
          </a:xfrm>
          <a:solidFill>
            <a:srgbClr val="0065B0"/>
          </a:solidFill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605035" y="6021868"/>
            <a:ext cx="9972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b="1" dirty="0" smtClean="0">
                <a:solidFill>
                  <a:schemeClr val="bg1">
                    <a:lumMod val="75000"/>
                  </a:schemeClr>
                </a:solidFill>
              </a:rPr>
              <a:t>Fot. Wikipedia.org</a:t>
            </a:r>
            <a:endParaRPr lang="pl-PL" sz="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48880"/>
            <a:ext cx="596775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9865" y="2420888"/>
            <a:ext cx="4708199" cy="24768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Postępujemy analogicznie jak </a:t>
            </a:r>
            <a:r>
              <a:rPr lang="pl-PL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w przypadku pierwszego sześcianu.</a:t>
            </a:r>
            <a:endParaRPr lang="pl-PL" sz="36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Koper\Desktop\elitmat\8 - Kostka Soma - Zrób to sam\zdjecia2\CIMG61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3863251" cy="463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237312"/>
            <a:ext cx="9144000" cy="484163"/>
          </a:xfrm>
          <a:solidFill>
            <a:srgbClr val="0065B0"/>
          </a:solidFill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9552" y="332656"/>
            <a:ext cx="7992888" cy="936106"/>
          </a:xfrm>
          <a:prstGeom prst="rect">
            <a:avLst/>
          </a:prstGeom>
          <a:solidFill>
            <a:srgbClr val="0065B0"/>
          </a:solidFill>
          <a:ln w="50800">
            <a:solidFill>
              <a:srgbClr val="E24CC9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woPt" dir="t"/>
          </a:scene3d>
          <a:sp3d prstMaterial="flat">
            <a:bevelB w="165100" prst="coolSlant"/>
          </a:sp3d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KROK </a:t>
            </a:r>
            <a:r>
              <a:rPr lang="pl-PL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dołączenie drugiego sześcianu</a:t>
            </a:r>
            <a:endParaRPr lang="pl-PL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42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99905" y="2420888"/>
            <a:ext cx="4708199" cy="2404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Postępujemy analogicznie jak </a:t>
            </a:r>
            <a:br>
              <a:rPr lang="pl-PL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w przypadku pierwszego sześcianu.</a:t>
            </a:r>
            <a:endParaRPr lang="pl-PL" sz="36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Koper\Desktop\elitmat\8 - Kostka Soma - Zrób to sam\zdjecia2\CIMG61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040" y="1484784"/>
            <a:ext cx="3286408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237312"/>
            <a:ext cx="9144000" cy="484163"/>
          </a:xfrm>
          <a:solidFill>
            <a:srgbClr val="0065B0"/>
          </a:solidFill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9552" y="332656"/>
            <a:ext cx="7992888" cy="936106"/>
          </a:xfrm>
          <a:prstGeom prst="rect">
            <a:avLst/>
          </a:prstGeom>
          <a:solidFill>
            <a:srgbClr val="0065B0"/>
          </a:solidFill>
          <a:ln w="50800">
            <a:solidFill>
              <a:srgbClr val="E24CC9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woPt" dir="t"/>
          </a:scene3d>
          <a:sp3d prstMaterial="flat">
            <a:bevelB w="165100" prst="coolSlant"/>
          </a:sp3d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KROK </a:t>
            </a:r>
            <a:r>
              <a:rPr lang="pl-PL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dołączenie drugiego sześcianu</a:t>
            </a:r>
            <a:endParaRPr lang="pl-PL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47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23528" y="2530177"/>
            <a:ext cx="3770262" cy="22669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Dołączamy kolejne sześciany tak aby otrzymać całą figurę.</a:t>
            </a:r>
            <a:endParaRPr lang="pl-PL" sz="36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237312"/>
            <a:ext cx="9144000" cy="484163"/>
          </a:xfrm>
          <a:solidFill>
            <a:srgbClr val="0065B0"/>
          </a:solidFill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9552" y="332656"/>
            <a:ext cx="7992888" cy="936106"/>
          </a:xfrm>
          <a:prstGeom prst="rect">
            <a:avLst/>
          </a:prstGeom>
          <a:solidFill>
            <a:srgbClr val="0065B0"/>
          </a:solidFill>
          <a:ln w="50800">
            <a:solidFill>
              <a:srgbClr val="E24CC9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woPt" dir="t"/>
          </a:scene3d>
          <a:sp3d prstMaterial="flat">
            <a:bevelB w="165100" prst="coolSlant"/>
          </a:sp3d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KROK </a:t>
            </a:r>
            <a:r>
              <a:rPr lang="pl-PL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dołączenie drugiego sześcianu</a:t>
            </a:r>
            <a:endParaRPr lang="pl-PL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926" y="1484783"/>
            <a:ext cx="3857522" cy="452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054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237312"/>
            <a:ext cx="9144000" cy="484163"/>
          </a:xfrm>
          <a:solidFill>
            <a:srgbClr val="0065B0"/>
          </a:solidFill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3568" y="332656"/>
            <a:ext cx="7776000" cy="720080"/>
          </a:xfrm>
          <a:prstGeom prst="rect">
            <a:avLst/>
          </a:prstGeom>
          <a:solidFill>
            <a:srgbClr val="0065B0"/>
          </a:solidFill>
          <a:ln w="50800">
            <a:solidFill>
              <a:srgbClr val="E24CC9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woPt" dir="t"/>
          </a:scene3d>
          <a:sp3d prstMaterial="flat">
            <a:bevelB w="165100" prst="coolSlant"/>
          </a:sp3d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Elementy do zrobienia</a:t>
            </a:r>
            <a:endParaRPr lang="pl-PL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26" y="1340768"/>
            <a:ext cx="7279182" cy="4567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951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237312"/>
            <a:ext cx="9144000" cy="484163"/>
          </a:xfrm>
          <a:solidFill>
            <a:srgbClr val="0065B0"/>
          </a:solidFill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11559" y="1268760"/>
            <a:ext cx="7920881" cy="50405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Jeżeli jakiś pojedynczy odpada warto go docisnąć pincetą (dociskamy brzeg do środka elementu).</a:t>
            </a:r>
          </a:p>
          <a:p>
            <a:endParaRPr lang="pl-PL" sz="36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W skrajnych </a:t>
            </a:r>
            <a:b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przypadkach </a:t>
            </a:r>
            <a:b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można kapnąć </a:t>
            </a:r>
            <a:b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troszeczkę kleju</a:t>
            </a:r>
            <a:b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na złączkach.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564904"/>
            <a:ext cx="3384376" cy="340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83568" y="332656"/>
            <a:ext cx="7776000" cy="720080"/>
          </a:xfrm>
          <a:prstGeom prst="rect">
            <a:avLst/>
          </a:prstGeom>
          <a:solidFill>
            <a:srgbClr val="0065B0"/>
          </a:solidFill>
          <a:ln w="50800">
            <a:solidFill>
              <a:srgbClr val="E24CC9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woPt" dir="t"/>
          </a:scene3d>
          <a:sp3d prstMaterial="flat">
            <a:bevelB w="165100" prst="coolSlant"/>
          </a:sp3d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err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Tips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pl-PL" b="1" dirty="0" err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Tricks</a:t>
            </a:r>
            <a:endParaRPr lang="pl-PL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17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2664296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ostatnie strony 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różnych bloków A4</a:t>
            </a:r>
          </a:p>
          <a:p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Nożyczki</a:t>
            </a:r>
          </a:p>
          <a:p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Linijka</a:t>
            </a:r>
          </a:p>
          <a:p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Ołówek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67544" y="5013176"/>
            <a:ext cx="8229600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Pinceta</a:t>
            </a:r>
          </a:p>
          <a:p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Czarny mazak/pisak 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83568" y="332656"/>
            <a:ext cx="7776000" cy="720080"/>
          </a:xfrm>
          <a:prstGeom prst="rect">
            <a:avLst/>
          </a:prstGeom>
          <a:solidFill>
            <a:srgbClr val="0065B0"/>
          </a:solidFill>
          <a:ln w="50800">
            <a:solidFill>
              <a:srgbClr val="E24CC9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woPt" dir="t"/>
          </a:scene3d>
          <a:sp3d prstMaterial="flat">
            <a:bevelB w="165100" prst="coolSlant"/>
          </a:sp3d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Potrzebne rzeczy</a:t>
            </a:r>
            <a:endParaRPr lang="pl-PL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84432" y="4149080"/>
            <a:ext cx="7776000" cy="720080"/>
          </a:xfrm>
          <a:prstGeom prst="rect">
            <a:avLst/>
          </a:prstGeom>
          <a:solidFill>
            <a:srgbClr val="0065B0"/>
          </a:solidFill>
          <a:ln w="50800">
            <a:solidFill>
              <a:srgbClr val="E24CC9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woPt" dir="t"/>
          </a:scene3d>
          <a:sp3d prstMaterial="flat">
            <a:bevelB w="165100" prst="coolSlant"/>
          </a:sp3d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Przydatna rzecz</a:t>
            </a:r>
            <a:endParaRPr lang="pl-PL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237312"/>
            <a:ext cx="9144000" cy="484163"/>
          </a:xfrm>
          <a:solidFill>
            <a:srgbClr val="0065B0"/>
          </a:solidFill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67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600201"/>
            <a:ext cx="8229600" cy="1684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Tekturkowe prostokąty </a:t>
            </a:r>
            <a:b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o wymiarach 24 mm na 31 mm. </a:t>
            </a:r>
            <a:b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Potrzeba ich 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162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Koper\Desktop\elitmat\8 - Kostka Soma - Zrób to sam\zdjecia2\CIMG61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959" y="3429000"/>
            <a:ext cx="5232337" cy="237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83568" y="332656"/>
            <a:ext cx="7776000" cy="720080"/>
          </a:xfrm>
          <a:prstGeom prst="rect">
            <a:avLst/>
          </a:prstGeom>
          <a:solidFill>
            <a:srgbClr val="0065B0"/>
          </a:solidFill>
          <a:ln w="50800">
            <a:solidFill>
              <a:srgbClr val="E24CC9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woPt" dir="t"/>
          </a:scene3d>
          <a:sp3d prstMaterial="flat">
            <a:bevelB w="165100" prst="coolSlant"/>
          </a:sp3d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Element podstawowy</a:t>
            </a:r>
            <a:endParaRPr lang="pl-PL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237312"/>
            <a:ext cx="9144000" cy="484163"/>
          </a:xfrm>
          <a:solidFill>
            <a:srgbClr val="0065B0"/>
          </a:solidFill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02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89561" y="1744216"/>
            <a:ext cx="4574527" cy="4493096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Na pięciu tekturkach odrysowujemy rozkład prostokącików.</a:t>
            </a:r>
          </a:p>
          <a:p>
            <a:pPr marL="0" indent="0">
              <a:buNone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Szary obszar to obszar, który się zmarnuje.</a:t>
            </a:r>
          </a:p>
          <a:p>
            <a:pPr marL="0" indent="0">
              <a:buNone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Rozmiar prostokącika to:</a:t>
            </a:r>
          </a:p>
          <a:p>
            <a:pPr marL="0" indent="0">
              <a:buNone/>
            </a:pP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24 mm x 31 mm.</a:t>
            </a:r>
            <a:endParaRPr lang="pl-PL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48238" y="2081100"/>
            <a:ext cx="4752526" cy="341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39552" y="332656"/>
            <a:ext cx="7992888" cy="936106"/>
          </a:xfrm>
          <a:prstGeom prst="rect">
            <a:avLst/>
          </a:prstGeom>
          <a:solidFill>
            <a:srgbClr val="0065B0"/>
          </a:solidFill>
          <a:ln w="50800">
            <a:solidFill>
              <a:srgbClr val="E24CC9"/>
            </a:solidFill>
          </a:ln>
          <a:effectLst/>
          <a:scene3d>
            <a:camera prst="orthographicFront"/>
            <a:lightRig rig="twoPt" dir="t"/>
          </a:scene3d>
          <a:sp3d prstMaterial="flat">
            <a:bevelB w="165100" prst="coolSlant"/>
          </a:sp3d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KROK 1 </a:t>
            </a:r>
            <a:b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przygotowanie 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162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prostokątów</a:t>
            </a:r>
            <a:endParaRPr lang="pl-PL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237312"/>
            <a:ext cx="9144000" cy="484163"/>
          </a:xfrm>
          <a:solidFill>
            <a:srgbClr val="0065B0"/>
          </a:solidFill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73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539552" y="332656"/>
            <a:ext cx="7992888" cy="936106"/>
          </a:xfrm>
          <a:prstGeom prst="rect">
            <a:avLst/>
          </a:prstGeom>
          <a:solidFill>
            <a:srgbClr val="0065B0"/>
          </a:solidFill>
          <a:ln w="50800">
            <a:solidFill>
              <a:srgbClr val="E24CC9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woPt" dir="t"/>
          </a:scene3d>
          <a:sp3d prstMaterial="flat">
            <a:bevelB w="165100" prst="coolSlant"/>
          </a:sp3d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KROK 2 </a:t>
            </a:r>
            <a:b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kolorowanie</a:t>
            </a:r>
            <a:endParaRPr lang="pl-PL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237312"/>
            <a:ext cx="9144000" cy="484163"/>
          </a:xfrm>
          <a:solidFill>
            <a:srgbClr val="0065B0"/>
          </a:solidFill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15963" y="2069166"/>
            <a:ext cx="4672866" cy="336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39552" y="2032248"/>
            <a:ext cx="4546849" cy="29809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Jeżeli chcemy mieć dwukolorową kostkę i posiadamy pisak/mazak możemy pokolorować 78 prostokącików na wybrane kolor.</a:t>
            </a:r>
            <a:endParaRPr lang="pl-PL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9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95536" y="1888232"/>
            <a:ext cx="8344645" cy="676672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Wycinamy wszystkie elementy.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Koper\Desktop\elitmat\8 - Kostka Soma - Zrób to sam\zdjecia2\CIMG61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57" y="2852936"/>
            <a:ext cx="5392147" cy="245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39552" y="332656"/>
            <a:ext cx="7992888" cy="936106"/>
          </a:xfrm>
          <a:prstGeom prst="rect">
            <a:avLst/>
          </a:prstGeom>
          <a:solidFill>
            <a:srgbClr val="0065B0"/>
          </a:solidFill>
          <a:ln w="50800">
            <a:solidFill>
              <a:srgbClr val="E24CC9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woPt" dir="t"/>
          </a:scene3d>
          <a:sp3d prstMaterial="flat">
            <a:bevelB w="165100" prst="coolSlant"/>
          </a:sp3d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KROK 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wycinanie</a:t>
            </a:r>
            <a:endParaRPr lang="pl-PL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237312"/>
            <a:ext cx="9144000" cy="484163"/>
          </a:xfrm>
          <a:solidFill>
            <a:srgbClr val="0065B0"/>
          </a:solidFill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37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51520" y="1507434"/>
            <a:ext cx="8640960" cy="199357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Składamy dwa prostokąciki w krzyż ładną stroną do zewnątrz, po czym zaginamy brzegi prostokącika do środka. Obracamy prostokąciki do góry nogami i operację powtarzamy. Na koniec rozdzielamy elementy. Operację powtarzamy dla wszystkich prostokącików</a:t>
            </a: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pl-PL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Koper\Desktop\elitmat\8 - Kostka Soma - Zrób to sam\zdjecia2\CIMG61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" y="3754229"/>
            <a:ext cx="3316429" cy="284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Koper\Desktop\elitmat\8 - Kostka Soma - Zrób to sam\zdjecia2\CIMG61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625" y="3719814"/>
            <a:ext cx="3369194" cy="28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Koper\Desktop\elitmat\8 - Kostka Soma - Zrób to sam\zdjecia2\CIMG61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3" y="3710685"/>
            <a:ext cx="2123728" cy="288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39552" y="332656"/>
            <a:ext cx="7992888" cy="936106"/>
          </a:xfrm>
          <a:prstGeom prst="rect">
            <a:avLst/>
          </a:prstGeom>
          <a:solidFill>
            <a:srgbClr val="0065B0"/>
          </a:solidFill>
          <a:ln w="50800">
            <a:solidFill>
              <a:srgbClr val="E24CC9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woPt" dir="t"/>
          </a:scene3d>
          <a:sp3d prstMaterial="flat">
            <a:bevelB w="165100" prst="coolSlant"/>
          </a:sp3d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KROK 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zaginanie brzegów</a:t>
            </a:r>
            <a:endParaRPr lang="pl-PL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237312"/>
            <a:ext cx="9144000" cy="484163"/>
          </a:xfrm>
          <a:solidFill>
            <a:srgbClr val="0065B0"/>
          </a:solidFill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64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78796" cy="46371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Wkładamy pod leżący element brzeg drugiego elementu, tak aby drugi element stał. Podtrzymujemy palcem jeżeli się przewraca.</a:t>
            </a:r>
            <a:endParaRPr lang="pl-PL" sz="36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Koper\Desktop\elitmat\8 - Kostka Soma - Zrób to sam\zdjecia2\CIMG61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745" y="1484784"/>
            <a:ext cx="4016703" cy="447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9552" y="332656"/>
            <a:ext cx="7992888" cy="936106"/>
          </a:xfrm>
          <a:prstGeom prst="rect">
            <a:avLst/>
          </a:prstGeom>
          <a:solidFill>
            <a:srgbClr val="0065B0"/>
          </a:solidFill>
          <a:ln w="50800">
            <a:solidFill>
              <a:srgbClr val="E24CC9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woPt" dir="t"/>
          </a:scene3d>
          <a:sp3d prstMaterial="flat">
            <a:bevelB w="165100" prst="coolSlant"/>
          </a:sp3d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KROK 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budowa pojedynczego sześcianu</a:t>
            </a:r>
            <a:endParaRPr lang="pl-PL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237312"/>
            <a:ext cx="9144000" cy="484163"/>
          </a:xfrm>
          <a:solidFill>
            <a:srgbClr val="0065B0"/>
          </a:solidFill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Projekt „MATEMATYKA INNEGO WYMIARU – organizacja Matematycznych Mistrzostw Polski Dzieci i Młodzieży” współfinansowany ze środków Unii Europejskiej w ramach Europejskiego Funduszu Społecznego</a:t>
            </a:r>
            <a:endParaRPr lang="pl-P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31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>
          <a:solidFill>
            <a:schemeClr val="bg1">
              <a:lumMod val="50000"/>
            </a:schemeClr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6004</TotalTime>
  <Words>927</Words>
  <Application>Microsoft Office PowerPoint</Application>
  <PresentationFormat>Pokaz na ekranie (4:3)</PresentationFormat>
  <Paragraphs>86</Paragraphs>
  <Slides>24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Kostka Soma - Zrób to sam</dc:title>
  <dc:creator>Tomasz Herud</dc:creator>
  <cp:lastModifiedBy>EWA</cp:lastModifiedBy>
  <cp:revision>323</cp:revision>
  <dcterms:created xsi:type="dcterms:W3CDTF">2011-09-20T14:55:16Z</dcterms:created>
  <dcterms:modified xsi:type="dcterms:W3CDTF">2012-11-29T13:19:41Z</dcterms:modified>
</cp:coreProperties>
</file>