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71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E01E"/>
    <a:srgbClr val="E24CC9"/>
    <a:srgbClr val="F4E90A"/>
    <a:srgbClr val="93118D"/>
    <a:srgbClr val="069E0D"/>
    <a:srgbClr val="9F112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50" autoAdjust="0"/>
  </p:normalViewPr>
  <p:slideViewPr>
    <p:cSldViewPr>
      <p:cViewPr>
        <p:scale>
          <a:sx n="78" d="100"/>
          <a:sy n="78" d="100"/>
        </p:scale>
        <p:origin x="-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14977-F10D-433F-9F79-2F4B85859F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mc:AlternateContent xmlns:mc="http://schemas.openxmlformats.org/markup-compatibility/2006" xmlns:a14="http://schemas.microsoft.com/office/drawing/2010/main">
      <mc:Choice Requires="a14">
        <dgm:pt modelId="{E00032D9-C5EE-4BA7-ADDC-DFD77BFC8E10}">
          <dgm:prSet/>
          <dgm:spPr>
            <a:solidFill>
              <a:srgbClr val="002060">
                <a:alpha val="53000"/>
              </a:srgbClr>
            </a:solidFill>
          </dgm:spPr>
          <dgm:t>
            <a:bodyPr/>
            <a:lstStyle/>
            <a:p>
              <a:pPr rtl="0"/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Re(z)=Re(</a:t>
              </a:r>
              <a:r>
                <a:rPr lang="pl-P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14:m>
                <m:oMath xmlns:m="http://schemas.openxmlformats.org/officeDocument/2006/math">
                  <m:r>
                    <a:rPr lang="pl-PL" i="1" smtClean="0">
                      <a:solidFill>
                        <a:srgbClr val="FF0000"/>
                      </a:solidFill>
                      <a:latin typeface="Cambria Math"/>
                    </a:rPr>
                    <m:t>𝑖</m:t>
                  </m:r>
                </m:oMath>
              </a14:m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)=</a:t>
              </a:r>
              <a:r>
                <a:rPr lang="pl-PL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	część rzeczywista</a:t>
              </a:r>
            </a:p>
          </dgm:t>
        </dgm:pt>
      </mc:Choice>
      <mc:Fallback xmlns="">
        <dgm:pt modelId="{E00032D9-C5EE-4BA7-ADDC-DFD77BFC8E10}">
          <dgm:prSet/>
          <dgm:spPr>
            <a:solidFill>
              <a:srgbClr val="002060">
                <a:alpha val="53000"/>
              </a:srgbClr>
            </a:solidFill>
          </dgm:spPr>
          <dgm:t>
            <a:bodyPr/>
            <a:lstStyle/>
            <a:p>
              <a:pPr rtl="0"/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Re(z)=Re(</a:t>
              </a:r>
              <a:r>
                <a:rPr lang="pl-P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pl-PL" i="0" smtClean="0">
                  <a:solidFill>
                    <a:srgbClr val="FF0000"/>
                  </a:solidFill>
                </a:rPr>
                <a:t>𝑖</a:t>
              </a:r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)=</a:t>
              </a:r>
              <a:r>
                <a:rPr lang="pl-PL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	część rzeczywista</a:t>
              </a:r>
            </a:p>
          </dgm:t>
        </dgm:pt>
      </mc:Fallback>
    </mc:AlternateContent>
    <dgm:pt modelId="{A5222819-65AB-43C5-A4EF-4ECDDCD4ED7C}" type="parTrans" cxnId="{60B50472-8DF3-40E5-A492-6970D1079A04}">
      <dgm:prSet/>
      <dgm:spPr/>
      <dgm:t>
        <a:bodyPr/>
        <a:lstStyle/>
        <a:p>
          <a:endParaRPr lang="pl-PL"/>
        </a:p>
      </dgm:t>
    </dgm:pt>
    <dgm:pt modelId="{F4647AC9-9181-48B6-9AE7-7F7CCF4F85CC}" type="sibTrans" cxnId="{60B50472-8DF3-40E5-A492-6970D1079A04}">
      <dgm:prSet/>
      <dgm:spPr/>
      <dgm:t>
        <a:bodyPr/>
        <a:lstStyle/>
        <a:p>
          <a:endParaRPr lang="pl-PL"/>
        </a:p>
      </dgm:t>
    </dgm:pt>
    <mc:AlternateContent xmlns:mc="http://schemas.openxmlformats.org/markup-compatibility/2006" xmlns:a14="http://schemas.microsoft.com/office/drawing/2010/main">
      <mc:Choice Requires="a14">
        <dgm:pt modelId="{6B1D6984-FC2C-46EB-B323-A2ACB4DEF391}">
          <dgm:prSet/>
          <dgm:spPr>
            <a:solidFill>
              <a:srgbClr val="002060">
                <a:alpha val="53000"/>
              </a:srgbClr>
            </a:solidFill>
          </dgm:spPr>
          <dgm:t>
            <a:bodyPr/>
            <a:lstStyle/>
            <a:p>
              <a:pPr rtl="0"/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Im(z)=Im(</a:t>
              </a:r>
              <a:r>
                <a:rPr lang="pl-P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14:m>
                <m:oMath xmlns:m="http://schemas.openxmlformats.org/officeDocument/2006/math">
                  <m:r>
                    <a:rPr lang="pl-PL" i="1" smtClean="0">
                      <a:solidFill>
                        <a:srgbClr val="FF0000"/>
                      </a:solidFill>
                      <a:latin typeface="Cambria Math"/>
                    </a:rPr>
                    <m:t>𝑖</m:t>
                  </m:r>
                </m:oMath>
              </a14:m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)=</a:t>
              </a:r>
              <a:r>
                <a:rPr lang="pl-PL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	część urojona</a:t>
              </a:r>
            </a:p>
          </dgm:t>
        </dgm:pt>
      </mc:Choice>
      <mc:Fallback xmlns="">
        <dgm:pt modelId="{6B1D6984-FC2C-46EB-B323-A2ACB4DEF391}">
          <dgm:prSet/>
          <dgm:spPr>
            <a:solidFill>
              <a:srgbClr val="002060">
                <a:alpha val="53000"/>
              </a:srgbClr>
            </a:solidFill>
          </dgm:spPr>
          <dgm:t>
            <a:bodyPr/>
            <a:lstStyle/>
            <a:p>
              <a:pPr rtl="0"/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Im(z)=Im(</a:t>
              </a:r>
              <a:r>
                <a:rPr lang="pl-P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pl-PL" i="0" smtClean="0">
                  <a:solidFill>
                    <a:srgbClr val="FF0000"/>
                  </a:solidFill>
                </a:rPr>
                <a:t>𝑖</a:t>
              </a:r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)=</a:t>
              </a:r>
              <a:r>
                <a:rPr lang="pl-PL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	część urojona</a:t>
              </a:r>
            </a:p>
          </dgm:t>
        </dgm:pt>
      </mc:Fallback>
    </mc:AlternateContent>
    <dgm:pt modelId="{187AACCD-67B8-4091-8CBE-E26AEE7FD895}" type="parTrans" cxnId="{21A1DF0C-E766-46F4-9AAA-CDD5F3637992}">
      <dgm:prSet/>
      <dgm:spPr/>
      <dgm:t>
        <a:bodyPr/>
        <a:lstStyle/>
        <a:p>
          <a:endParaRPr lang="pl-PL"/>
        </a:p>
      </dgm:t>
    </dgm:pt>
    <dgm:pt modelId="{6BAA07DA-7609-45F9-9E0F-9CF380B716A2}" type="sibTrans" cxnId="{21A1DF0C-E766-46F4-9AAA-CDD5F3637992}">
      <dgm:prSet/>
      <dgm:spPr/>
      <dgm:t>
        <a:bodyPr/>
        <a:lstStyle/>
        <a:p>
          <a:endParaRPr lang="pl-PL"/>
        </a:p>
      </dgm:t>
    </dgm:pt>
    <mc:AlternateContent xmlns:mc="http://schemas.openxmlformats.org/markup-compatibility/2006" xmlns:a14="http://schemas.microsoft.com/office/drawing/2010/main">
      <mc:Choice Requires="a14">
        <dgm:pt modelId="{D38D5690-FD4D-447B-A902-AD13C3016C3C}">
          <dgm:prSet/>
          <dgm:spPr>
            <a:solidFill>
              <a:srgbClr val="002060">
                <a:alpha val="53000"/>
              </a:srgbClr>
            </a:solidFill>
          </dgm:spPr>
          <dgm:t>
            <a:bodyPr/>
            <a:lstStyle/>
            <a:p>
              <a:pPr rtl="0"/>
              <a14:m>
                <m:oMath xmlns:m="http://schemas.openxmlformats.org/officeDocument/2006/math">
                  <m:acc>
                    <m:accPr>
                      <m:chr m:val="̅"/>
                      <m:ctrlPr>
                        <a:rPr lang="pl-PL" i="1" smtClean="0">
                          <a:latin typeface="Cambria Math"/>
                        </a:rPr>
                      </m:ctrlPr>
                    </m:accPr>
                    <m:e>
                      <m:r>
                        <m:rPr>
                          <m:nor/>
                        </m:rPr>
                        <a:rPr lang="pl-PL" b="0" i="0">
                          <a:latin typeface="Times New Roman" pitchFamily="18" charset="0"/>
                          <a:cs typeface="Times New Roman" pitchFamily="18" charset="0"/>
                        </a:rPr>
                        <m:t>z</m:t>
                      </m:r>
                    </m:e>
                  </m:acc>
                  <m:r>
                    <a:rPr lang="pl-PL" b="0" i="1">
                      <a:latin typeface="Cambria Math"/>
                    </a:rPr>
                    <m:t>=</m:t>
                  </m:r>
                  <m:acc>
                    <m:accPr>
                      <m:chr m:val="̅"/>
                      <m:ctrlPr>
                        <a:rPr lang="pl-PL" i="1">
                          <a:latin typeface="Cambria Math"/>
                        </a:rPr>
                      </m:ctrlPr>
                    </m:accPr>
                    <m:e>
                      <m:r>
                        <m:rPr>
                          <m:nor/>
                        </m:rPr>
                        <a:rPr lang="pl-PL" smtClean="0">
                          <a:solidFill>
                            <a:srgbClr val="2CE01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l-PL" i="1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b="0" i="0">
                          <a:latin typeface="Times New Roman" pitchFamily="18" charset="0"/>
                          <a:cs typeface="Times New Roman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l-PL" i="1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</m:t>
                      </m:r>
                      <m:r>
                        <a:rPr lang="pl-PL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m:rPr>
                          <m:nor/>
                        </m:rPr>
                        <a:rPr lang="pl-PL" i="1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</m:e>
                  </m:acc>
                </m:oMath>
              </a14:m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=</a:t>
              </a:r>
              <a14:m>
                <m:oMath xmlns:m="http://schemas.openxmlformats.org/officeDocument/2006/math">
                  <m:r>
                    <m:rPr>
                      <m:nor/>
                    </m:rPr>
                    <a:rPr lang="pl-PL" smtClean="0">
                      <a:solidFill>
                        <a:srgbClr val="2CE01E"/>
                      </a:solidFill>
                      <a:latin typeface="Times New Roman" pitchFamily="18" charset="0"/>
                      <a:cs typeface="Times New Roman" pitchFamily="18" charset="0"/>
                    </a:rPr>
                    <m:t>a</m:t>
                  </m:r>
                  <m:r>
                    <m:rPr>
                      <m:nor/>
                    </m:rPr>
                    <a:rPr lang="pl-PL" i="1">
                      <a:latin typeface="Times New Roman" pitchFamily="18" charset="0"/>
                      <a:cs typeface="Times New Roman" pitchFamily="18" charset="0"/>
                    </a:rPr>
                    <m:t> </m:t>
                  </m:r>
                  <m:r>
                    <m:rPr>
                      <m:nor/>
                    </m:rPr>
                    <a:rPr lang="pl-PL" b="0" i="0">
                      <a:latin typeface="Times New Roman" pitchFamily="18" charset="0"/>
                      <a:cs typeface="Times New Roman" pitchFamily="18" charset="0"/>
                    </a:rPr>
                    <m:t>−</m:t>
                  </m:r>
                  <m:r>
                    <m:rPr>
                      <m:nor/>
                    </m:rPr>
                    <a:rPr lang="pl-PL" i="1">
                      <a:latin typeface="Times New Roman" pitchFamily="18" charset="0"/>
                      <a:cs typeface="Times New Roman" pitchFamily="18" charset="0"/>
                    </a:rPr>
                    <m:t> </m:t>
                  </m:r>
                  <m:r>
                    <m:rPr>
                      <m:nor/>
                    </m:rPr>
                    <a:rPr lang="pl-PL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m:t>b</m:t>
                  </m:r>
                  <m:r>
                    <a:rPr lang="pl-PL" i="1" smtClean="0">
                      <a:solidFill>
                        <a:srgbClr val="FF0000"/>
                      </a:solidFill>
                      <a:latin typeface="Cambria Math"/>
                    </a:rPr>
                    <m:t>𝑖</m:t>
                  </m:r>
                </m:oMath>
              </a14:m>
              <a:r>
                <a:rPr lang="pl-PL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pl-PL" smtClean="0">
                  <a:latin typeface="Times New Roman" pitchFamily="18" charset="0"/>
                  <a:cs typeface="Times New Roman" pitchFamily="18" charset="0"/>
                </a:rPr>
                <a:t>sprzężenie</a:t>
              </a:r>
              <a:endParaRPr lang="pl-PL" dirty="0">
                <a:latin typeface="Times New Roman" pitchFamily="18" charset="0"/>
                <a:cs typeface="Times New Roman" pitchFamily="18" charset="0"/>
              </a:endParaRPr>
            </a:p>
          </dgm:t>
        </dgm:pt>
      </mc:Choice>
      <mc:Fallback xmlns="">
        <dgm:pt modelId="{D38D5690-FD4D-447B-A902-AD13C3016C3C}">
          <dgm:prSet/>
          <dgm:spPr>
            <a:solidFill>
              <a:srgbClr val="002060">
                <a:alpha val="53000"/>
              </a:srgbClr>
            </a:solidFill>
          </dgm:spPr>
          <dgm:t>
            <a:bodyPr/>
            <a:lstStyle/>
            <a:p>
              <a:pPr rtl="0"/>
              <a:r>
                <a:rPr lang="pl-PL" b="0" i="0">
                  <a:latin typeface="Times New Roman" pitchFamily="18" charset="0"/>
                  <a:cs typeface="Times New Roman" pitchFamily="18" charset="0"/>
                </a:rPr>
                <a:t>"z" </a:t>
              </a:r>
              <a:r>
                <a:rPr lang="pl-PL" b="0" i="0" smtClean="0">
                  <a:latin typeface="Times New Roman" pitchFamily="18" charset="0"/>
                  <a:cs typeface="Times New Roman" pitchFamily="18" charset="0"/>
                </a:rPr>
                <a:t> ̅</a:t>
              </a:r>
              <a:r>
                <a:rPr lang="pl-PL" b="0" i="0"/>
                <a:t>=</a:t>
              </a:r>
              <a:r>
                <a:rPr lang="pl-PL" i="0"/>
                <a:t>(</a:t>
              </a:r>
              <a:r>
                <a:rPr lang="pl-PL" i="0" smtClean="0">
                  <a:solidFill>
                    <a:srgbClr val="2CE01E"/>
                  </a:solidFill>
                </a:rPr>
                <a:t>"</a:t>
              </a:r>
              <a:r>
                <a:rPr lang="pl-PL" i="0" smtClean="0">
                  <a:solidFill>
                    <a:srgbClr val="2CE01E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i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b="0" i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pl-PL" i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i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pl-PL" i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pl-PL" i="0" smtClean="0">
                  <a:solidFill>
                    <a:srgbClr val="FF0000"/>
                  </a:solidFill>
                </a:rPr>
                <a:t>𝑖"</a:t>
              </a:r>
              <a:r>
                <a:rPr lang="pl-PL" i="0">
                  <a:latin typeface="Times New Roman" pitchFamily="18" charset="0"/>
                  <a:cs typeface="Times New Roman" pitchFamily="18" charset="0"/>
                </a:rPr>
                <a:t> " ) ̅</a:t>
              </a:r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pl-PL" i="0" smtClean="0">
                  <a:solidFill>
                    <a:srgbClr val="2CE01E"/>
                  </a:solidFill>
                  <a:latin typeface="Cambria Math"/>
                  <a:cs typeface="Times New Roman" pitchFamily="18" charset="0"/>
                </a:rPr>
                <a:t>"a</a:t>
              </a:r>
              <a:r>
                <a:rPr lang="pl-PL" i="0">
                  <a:latin typeface="Cambria Math"/>
                  <a:cs typeface="Times New Roman" pitchFamily="18" charset="0"/>
                </a:rPr>
                <a:t> </a:t>
              </a:r>
              <a:r>
                <a:rPr lang="pl-PL" b="0" i="0">
                  <a:latin typeface="Cambria Math"/>
                  <a:cs typeface="Times New Roman" pitchFamily="18" charset="0"/>
                </a:rPr>
                <a:t>−</a:t>
              </a:r>
              <a:r>
                <a:rPr lang="pl-PL" i="0">
                  <a:latin typeface="Cambria Math"/>
                  <a:cs typeface="Times New Roman" pitchFamily="18" charset="0"/>
                </a:rPr>
                <a:t> </a:t>
              </a:r>
              <a:r>
                <a:rPr lang="pl-PL" i="0" smtClean="0">
                  <a:solidFill>
                    <a:srgbClr val="C00000"/>
                  </a:solidFill>
                  <a:latin typeface="Cambria Math"/>
                  <a:cs typeface="Times New Roman" pitchFamily="18" charset="0"/>
                </a:rPr>
                <a:t>b</a:t>
              </a:r>
              <a:r>
                <a:rPr lang="pl-PL" i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pl-PL" i="0" smtClean="0">
                  <a:solidFill>
                    <a:srgbClr val="FF0000"/>
                  </a:solidFill>
                </a:rPr>
                <a:t>𝑖</a:t>
              </a:r>
              <a:r>
                <a:rPr lang="pl-PL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pl-PL" smtClean="0">
                  <a:latin typeface="Times New Roman" pitchFamily="18" charset="0"/>
                  <a:cs typeface="Times New Roman" pitchFamily="18" charset="0"/>
                </a:rPr>
                <a:t>sprzężenie</a:t>
              </a:r>
              <a:endParaRPr lang="pl-PL" dirty="0">
                <a:latin typeface="Times New Roman" pitchFamily="18" charset="0"/>
                <a:cs typeface="Times New Roman" pitchFamily="18" charset="0"/>
              </a:endParaRPr>
            </a:p>
          </dgm:t>
        </dgm:pt>
      </mc:Fallback>
    </mc:AlternateContent>
    <dgm:pt modelId="{9638F7F9-06E0-40A2-A4E7-D329952F356B}" type="parTrans" cxnId="{8908ED4D-6BBF-4DFF-93A0-4237F0EA889C}">
      <dgm:prSet/>
      <dgm:spPr/>
      <dgm:t>
        <a:bodyPr/>
        <a:lstStyle/>
        <a:p>
          <a:endParaRPr lang="pl-PL"/>
        </a:p>
      </dgm:t>
    </dgm:pt>
    <dgm:pt modelId="{E38DD5CD-15E0-475E-965A-86F32030F978}" type="sibTrans" cxnId="{8908ED4D-6BBF-4DFF-93A0-4237F0EA889C}">
      <dgm:prSet/>
      <dgm:spPr/>
      <dgm:t>
        <a:bodyPr/>
        <a:lstStyle/>
        <a:p>
          <a:endParaRPr lang="pl-PL"/>
        </a:p>
      </dgm:t>
    </dgm:pt>
    <mc:AlternateContent xmlns:mc="http://schemas.openxmlformats.org/markup-compatibility/2006" xmlns:a14="http://schemas.microsoft.com/office/drawing/2010/main">
      <mc:Choice Requires="a14">
        <dgm:pt modelId="{1A2DCB63-F33B-49A0-BB43-7235CF570DFF}">
          <dgm:prSet/>
          <dgm:spPr>
            <a:solidFill>
              <a:srgbClr val="002060">
                <a:alpha val="53000"/>
              </a:srgbClr>
            </a:solidFill>
          </dgm:spPr>
          <dgm:t>
            <a:bodyPr/>
            <a:lstStyle/>
            <a:p>
              <a:pPr rtl="0"/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pl-PL" i="1" smtClean="0">
                          <a:latin typeface="Cambria Math"/>
                        </a:rPr>
                      </m:ctrlPr>
                    </m:dPr>
                    <m:e>
                      <m:r>
                        <a:rPr lang="pl-PL" b="0" i="1">
                          <a:latin typeface="Cambria Math"/>
                        </a:rPr>
                        <m:t>𝑧</m:t>
                      </m:r>
                    </m:e>
                  </m:d>
                  <m:r>
                    <a:rPr lang="pl-PL" b="0" i="0">
                      <a:latin typeface="Cambria Math"/>
                    </a:rPr>
                    <m:t>=</m:t>
                  </m:r>
                  <m:rad>
                    <m:radPr>
                      <m:degHide m:val="on"/>
                      <m:ctrlPr>
                        <a:rPr lang="pl-PL" b="0" i="1">
                          <a:latin typeface="Cambria Math"/>
                        </a:rPr>
                      </m:ctrlPr>
                    </m:radPr>
                    <m:deg/>
                    <m:e>
                      <m:sSup>
                        <m:sSupPr>
                          <m:ctrlPr>
                            <a:rPr lang="pl-PL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b="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l-PL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l-PL" b="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l-PL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b="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pl-PL" b="0" i="1">
                              <a:latin typeface="Cambria Math"/>
                            </a:rPr>
                            <m:t>2</m:t>
                          </m:r>
                        </m:sup>
                      </m:sSup>
                    </m:e>
                  </m:rad>
                </m:oMath>
              </a14:m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		wartość bezwzględna</a:t>
              </a:r>
            </a:p>
          </dgm:t>
        </dgm:pt>
      </mc:Choice>
      <mc:Fallback xmlns="">
        <dgm:pt modelId="{1A2DCB63-F33B-49A0-BB43-7235CF570DFF}">
          <dgm:prSet/>
          <dgm:spPr>
            <a:solidFill>
              <a:srgbClr val="002060">
                <a:alpha val="53000"/>
              </a:srgbClr>
            </a:solidFill>
          </dgm:spPr>
          <dgm:t>
            <a:bodyPr/>
            <a:lstStyle/>
            <a:p>
              <a:pPr rtl="0"/>
              <a:r>
                <a:rPr lang="pl-PL" i="0" smtClean="0"/>
                <a:t>|</a:t>
              </a:r>
              <a:r>
                <a:rPr lang="pl-PL" b="0" i="0"/>
                <a:t>𝑧|=√(𝑎^2+𝑏^2 )</a:t>
              </a:r>
              <a:r>
                <a:rPr lang="pl-PL" dirty="0">
                  <a:latin typeface="Times New Roman" pitchFamily="18" charset="0"/>
                  <a:cs typeface="Times New Roman" pitchFamily="18" charset="0"/>
                </a:rPr>
                <a:t>		wartość bezwzględna</a:t>
              </a:r>
            </a:p>
          </dgm:t>
        </dgm:pt>
      </mc:Fallback>
    </mc:AlternateContent>
    <dgm:pt modelId="{B9E47A94-C001-490A-891A-C34A769147C1}" type="parTrans" cxnId="{C165A6A6-D528-4B97-A437-5EDA45580BF8}">
      <dgm:prSet/>
      <dgm:spPr/>
      <dgm:t>
        <a:bodyPr/>
        <a:lstStyle/>
        <a:p>
          <a:endParaRPr lang="pl-PL"/>
        </a:p>
      </dgm:t>
    </dgm:pt>
    <dgm:pt modelId="{8A6BB0B7-056D-432B-8873-3FF6D1807D0B}" type="sibTrans" cxnId="{C165A6A6-D528-4B97-A437-5EDA45580BF8}">
      <dgm:prSet/>
      <dgm:spPr/>
      <dgm:t>
        <a:bodyPr/>
        <a:lstStyle/>
        <a:p>
          <a:endParaRPr lang="pl-PL"/>
        </a:p>
      </dgm:t>
    </dgm:pt>
    <dgm:pt modelId="{A3630544-950A-421E-A6CD-D04A8D36D70C}" type="pres">
      <dgm:prSet presAssocID="{B2614977-F10D-433F-9F79-2F4B85859F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C3AD462-3875-4E1A-94D7-FEA7150F5B5F}" type="pres">
      <dgm:prSet presAssocID="{E00032D9-C5EE-4BA7-ADDC-DFD77BFC8E1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D23236-AB7F-4910-A871-2D00643A2702}" type="pres">
      <dgm:prSet presAssocID="{F4647AC9-9181-48B6-9AE7-7F7CCF4F85CC}" presName="spacer" presStyleCnt="0"/>
      <dgm:spPr/>
    </dgm:pt>
    <dgm:pt modelId="{09C47A5D-6EDA-489A-85FF-981F68F43F24}" type="pres">
      <dgm:prSet presAssocID="{6B1D6984-FC2C-46EB-B323-A2ACB4DEF39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2BCC8D-5432-4CAE-95A3-E8E1E58062FF}" type="pres">
      <dgm:prSet presAssocID="{6BAA07DA-7609-45F9-9E0F-9CF380B716A2}" presName="spacer" presStyleCnt="0"/>
      <dgm:spPr/>
    </dgm:pt>
    <dgm:pt modelId="{AFF3FBDC-2345-4F51-BDB5-308CCB10B53F}" type="pres">
      <dgm:prSet presAssocID="{D38D5690-FD4D-447B-A902-AD13C3016C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CE5676-0762-456A-8CC0-5DC8EDF34C31}" type="pres">
      <dgm:prSet presAssocID="{E38DD5CD-15E0-475E-965A-86F32030F978}" presName="spacer" presStyleCnt="0"/>
      <dgm:spPr/>
    </dgm:pt>
    <dgm:pt modelId="{BEF1E1DF-1A63-4CEE-A1CF-5A38E0DA585A}" type="pres">
      <dgm:prSet presAssocID="{1A2DCB63-F33B-49A0-BB43-7235CF570D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0B6973-5820-4B12-AE17-DD57E533859C}" type="presOf" srcId="{E00032D9-C5EE-4BA7-ADDC-DFD77BFC8E10}" destId="{FC3AD462-3875-4E1A-94D7-FEA7150F5B5F}" srcOrd="0" destOrd="0" presId="urn:microsoft.com/office/officeart/2005/8/layout/vList2"/>
    <dgm:cxn modelId="{D17F88AB-8AFA-4B7C-A9F7-22DE162EDD03}" type="presOf" srcId="{1A2DCB63-F33B-49A0-BB43-7235CF570DFF}" destId="{BEF1E1DF-1A63-4CEE-A1CF-5A38E0DA585A}" srcOrd="0" destOrd="0" presId="urn:microsoft.com/office/officeart/2005/8/layout/vList2"/>
    <dgm:cxn modelId="{8D916D12-5C1D-4972-BEE5-45ECC93C8646}" type="presOf" srcId="{B2614977-F10D-433F-9F79-2F4B85859F8E}" destId="{A3630544-950A-421E-A6CD-D04A8D36D70C}" srcOrd="0" destOrd="0" presId="urn:microsoft.com/office/officeart/2005/8/layout/vList2"/>
    <dgm:cxn modelId="{8908ED4D-6BBF-4DFF-93A0-4237F0EA889C}" srcId="{B2614977-F10D-433F-9F79-2F4B85859F8E}" destId="{D38D5690-FD4D-447B-A902-AD13C3016C3C}" srcOrd="2" destOrd="0" parTransId="{9638F7F9-06E0-40A2-A4E7-D329952F356B}" sibTransId="{E38DD5CD-15E0-475E-965A-86F32030F978}"/>
    <dgm:cxn modelId="{C165A6A6-D528-4B97-A437-5EDA45580BF8}" srcId="{B2614977-F10D-433F-9F79-2F4B85859F8E}" destId="{1A2DCB63-F33B-49A0-BB43-7235CF570DFF}" srcOrd="3" destOrd="0" parTransId="{B9E47A94-C001-490A-891A-C34A769147C1}" sibTransId="{8A6BB0B7-056D-432B-8873-3FF6D1807D0B}"/>
    <dgm:cxn modelId="{60B50472-8DF3-40E5-A492-6970D1079A04}" srcId="{B2614977-F10D-433F-9F79-2F4B85859F8E}" destId="{E00032D9-C5EE-4BA7-ADDC-DFD77BFC8E10}" srcOrd="0" destOrd="0" parTransId="{A5222819-65AB-43C5-A4EF-4ECDDCD4ED7C}" sibTransId="{F4647AC9-9181-48B6-9AE7-7F7CCF4F85CC}"/>
    <dgm:cxn modelId="{21A1DF0C-E766-46F4-9AAA-CDD5F3637992}" srcId="{B2614977-F10D-433F-9F79-2F4B85859F8E}" destId="{6B1D6984-FC2C-46EB-B323-A2ACB4DEF391}" srcOrd="1" destOrd="0" parTransId="{187AACCD-67B8-4091-8CBE-E26AEE7FD895}" sibTransId="{6BAA07DA-7609-45F9-9E0F-9CF380B716A2}"/>
    <dgm:cxn modelId="{66335367-CB19-4D2A-A9C4-79963F08C271}" type="presOf" srcId="{D38D5690-FD4D-447B-A902-AD13C3016C3C}" destId="{AFF3FBDC-2345-4F51-BDB5-308CCB10B53F}" srcOrd="0" destOrd="0" presId="urn:microsoft.com/office/officeart/2005/8/layout/vList2"/>
    <dgm:cxn modelId="{BA3390BA-7EC0-42DC-BBCB-C5354B61339C}" type="presOf" srcId="{6B1D6984-FC2C-46EB-B323-A2ACB4DEF391}" destId="{09C47A5D-6EDA-489A-85FF-981F68F43F24}" srcOrd="0" destOrd="0" presId="urn:microsoft.com/office/officeart/2005/8/layout/vList2"/>
    <dgm:cxn modelId="{A08721DD-E2E3-4574-81C1-A91C66C7A81D}" type="presParOf" srcId="{A3630544-950A-421E-A6CD-D04A8D36D70C}" destId="{FC3AD462-3875-4E1A-94D7-FEA7150F5B5F}" srcOrd="0" destOrd="0" presId="urn:microsoft.com/office/officeart/2005/8/layout/vList2"/>
    <dgm:cxn modelId="{B60F7718-F2C5-4B28-A509-360C9BB72847}" type="presParOf" srcId="{A3630544-950A-421E-A6CD-D04A8D36D70C}" destId="{E4D23236-AB7F-4910-A871-2D00643A2702}" srcOrd="1" destOrd="0" presId="urn:microsoft.com/office/officeart/2005/8/layout/vList2"/>
    <dgm:cxn modelId="{4832EC93-AC6C-4733-BD29-FF7A022D36F9}" type="presParOf" srcId="{A3630544-950A-421E-A6CD-D04A8D36D70C}" destId="{09C47A5D-6EDA-489A-85FF-981F68F43F24}" srcOrd="2" destOrd="0" presId="urn:microsoft.com/office/officeart/2005/8/layout/vList2"/>
    <dgm:cxn modelId="{54A40768-1448-4B2E-A72C-D85E6F2AC2FF}" type="presParOf" srcId="{A3630544-950A-421E-A6CD-D04A8D36D70C}" destId="{602BCC8D-5432-4CAE-95A3-E8E1E58062FF}" srcOrd="3" destOrd="0" presId="urn:microsoft.com/office/officeart/2005/8/layout/vList2"/>
    <dgm:cxn modelId="{B5243A9F-CD78-4871-ADC6-CC042C36F3D4}" type="presParOf" srcId="{A3630544-950A-421E-A6CD-D04A8D36D70C}" destId="{AFF3FBDC-2345-4F51-BDB5-308CCB10B53F}" srcOrd="4" destOrd="0" presId="urn:microsoft.com/office/officeart/2005/8/layout/vList2"/>
    <dgm:cxn modelId="{3FC829F5-425F-42B5-A072-27B7036E2848}" type="presParOf" srcId="{A3630544-950A-421E-A6CD-D04A8D36D70C}" destId="{E5CE5676-0762-456A-8CC0-5DC8EDF34C31}" srcOrd="5" destOrd="0" presId="urn:microsoft.com/office/officeart/2005/8/layout/vList2"/>
    <dgm:cxn modelId="{A36E4A60-B85C-4FF4-AC86-F90C4A7C8DF8}" type="presParOf" srcId="{A3630544-950A-421E-A6CD-D04A8D36D70C}" destId="{BEF1E1DF-1A63-4CEE-A1CF-5A38E0DA58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14977-F10D-433F-9F79-2F4B85859F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0032D9-C5EE-4BA7-ADDC-DFD77BFC8E10}">
      <dgm:prSet/>
      <dgm:spPr>
        <a:blipFill rotWithShape="1">
          <a:blip xmlns:r="http://schemas.openxmlformats.org/officeDocument/2006/relationships" r:embed="rId1"/>
          <a:stretch>
            <a:fillRect l="-651"/>
          </a:stretch>
        </a:blipFill>
      </dgm:spPr>
      <dgm:t>
        <a:bodyPr/>
        <a:lstStyle/>
        <a:p>
          <a:r>
            <a:rPr lang="pl-PL">
              <a:noFill/>
            </a:rPr>
            <a:t> </a:t>
          </a:r>
        </a:p>
      </dgm:t>
    </dgm:pt>
    <dgm:pt modelId="{A5222819-65AB-43C5-A4EF-4ECDDCD4ED7C}" type="parTrans" cxnId="{60B50472-8DF3-40E5-A492-6970D1079A04}">
      <dgm:prSet/>
      <dgm:spPr/>
      <dgm:t>
        <a:bodyPr/>
        <a:lstStyle/>
        <a:p>
          <a:endParaRPr lang="pl-PL"/>
        </a:p>
      </dgm:t>
    </dgm:pt>
    <dgm:pt modelId="{F4647AC9-9181-48B6-9AE7-7F7CCF4F85CC}" type="sibTrans" cxnId="{60B50472-8DF3-40E5-A492-6970D1079A04}">
      <dgm:prSet/>
      <dgm:spPr/>
      <dgm:t>
        <a:bodyPr/>
        <a:lstStyle/>
        <a:p>
          <a:endParaRPr lang="pl-PL"/>
        </a:p>
      </dgm:t>
    </dgm:pt>
    <dgm:pt modelId="{6B1D6984-FC2C-46EB-B323-A2ACB4DEF391}">
      <dgm:prSet/>
      <dgm:spPr>
        <a:blipFill rotWithShape="1">
          <a:blip xmlns:r="http://schemas.openxmlformats.org/officeDocument/2006/relationships" r:embed="rId2"/>
          <a:stretch>
            <a:fillRect l="-651"/>
          </a:stretch>
        </a:blipFill>
      </dgm:spPr>
      <dgm:t>
        <a:bodyPr/>
        <a:lstStyle/>
        <a:p>
          <a:r>
            <a:rPr lang="pl-PL">
              <a:noFill/>
            </a:rPr>
            <a:t> </a:t>
          </a:r>
        </a:p>
      </dgm:t>
    </dgm:pt>
    <dgm:pt modelId="{187AACCD-67B8-4091-8CBE-E26AEE7FD895}" type="parTrans" cxnId="{21A1DF0C-E766-46F4-9AAA-CDD5F3637992}">
      <dgm:prSet/>
      <dgm:spPr/>
      <dgm:t>
        <a:bodyPr/>
        <a:lstStyle/>
        <a:p>
          <a:endParaRPr lang="pl-PL"/>
        </a:p>
      </dgm:t>
    </dgm:pt>
    <dgm:pt modelId="{6BAA07DA-7609-45F9-9E0F-9CF380B716A2}" type="sibTrans" cxnId="{21A1DF0C-E766-46F4-9AAA-CDD5F3637992}">
      <dgm:prSet/>
      <dgm:spPr/>
      <dgm:t>
        <a:bodyPr/>
        <a:lstStyle/>
        <a:p>
          <a:endParaRPr lang="pl-PL"/>
        </a:p>
      </dgm:t>
    </dgm:pt>
    <dgm:pt modelId="{D38D5690-FD4D-447B-A902-AD13C3016C3C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pl-PL">
              <a:noFill/>
            </a:rPr>
            <a:t> </a:t>
          </a:r>
        </a:p>
      </dgm:t>
    </dgm:pt>
    <dgm:pt modelId="{9638F7F9-06E0-40A2-A4E7-D329952F356B}" type="parTrans" cxnId="{8908ED4D-6BBF-4DFF-93A0-4237F0EA889C}">
      <dgm:prSet/>
      <dgm:spPr/>
      <dgm:t>
        <a:bodyPr/>
        <a:lstStyle/>
        <a:p>
          <a:endParaRPr lang="pl-PL"/>
        </a:p>
      </dgm:t>
    </dgm:pt>
    <dgm:pt modelId="{E38DD5CD-15E0-475E-965A-86F32030F978}" type="sibTrans" cxnId="{8908ED4D-6BBF-4DFF-93A0-4237F0EA889C}">
      <dgm:prSet/>
      <dgm:spPr/>
      <dgm:t>
        <a:bodyPr/>
        <a:lstStyle/>
        <a:p>
          <a:endParaRPr lang="pl-PL"/>
        </a:p>
      </dgm:t>
    </dgm:pt>
    <dgm:pt modelId="{1A2DCB63-F33B-49A0-BB43-7235CF570DFF}">
      <dgm:prSet/>
      <dgm:spPr>
        <a:blipFill rotWithShape="1">
          <a:blip xmlns:r="http://schemas.openxmlformats.org/officeDocument/2006/relationships" r:embed="rId4"/>
          <a:stretch>
            <a:fillRect b="-5844"/>
          </a:stretch>
        </a:blipFill>
      </dgm:spPr>
      <dgm:t>
        <a:bodyPr/>
        <a:lstStyle/>
        <a:p>
          <a:r>
            <a:rPr lang="pl-PL">
              <a:noFill/>
            </a:rPr>
            <a:t> </a:t>
          </a:r>
        </a:p>
      </dgm:t>
    </dgm:pt>
    <dgm:pt modelId="{B9E47A94-C001-490A-891A-C34A769147C1}" type="parTrans" cxnId="{C165A6A6-D528-4B97-A437-5EDA45580BF8}">
      <dgm:prSet/>
      <dgm:spPr/>
      <dgm:t>
        <a:bodyPr/>
        <a:lstStyle/>
        <a:p>
          <a:endParaRPr lang="pl-PL"/>
        </a:p>
      </dgm:t>
    </dgm:pt>
    <dgm:pt modelId="{8A6BB0B7-056D-432B-8873-3FF6D1807D0B}" type="sibTrans" cxnId="{C165A6A6-D528-4B97-A437-5EDA45580BF8}">
      <dgm:prSet/>
      <dgm:spPr/>
      <dgm:t>
        <a:bodyPr/>
        <a:lstStyle/>
        <a:p>
          <a:endParaRPr lang="pl-PL"/>
        </a:p>
      </dgm:t>
    </dgm:pt>
    <dgm:pt modelId="{A3630544-950A-421E-A6CD-D04A8D36D70C}" type="pres">
      <dgm:prSet presAssocID="{B2614977-F10D-433F-9F79-2F4B85859F8E}" presName="linear" presStyleCnt="0">
        <dgm:presLayoutVars>
          <dgm:animLvl val="lvl"/>
          <dgm:resizeHandles val="exact"/>
        </dgm:presLayoutVars>
      </dgm:prSet>
      <dgm:spPr/>
    </dgm:pt>
    <dgm:pt modelId="{FC3AD462-3875-4E1A-94D7-FEA7150F5B5F}" type="pres">
      <dgm:prSet presAssocID="{E00032D9-C5EE-4BA7-ADDC-DFD77BFC8E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D23236-AB7F-4910-A871-2D00643A2702}" type="pres">
      <dgm:prSet presAssocID="{F4647AC9-9181-48B6-9AE7-7F7CCF4F85CC}" presName="spacer" presStyleCnt="0"/>
      <dgm:spPr/>
    </dgm:pt>
    <dgm:pt modelId="{09C47A5D-6EDA-489A-85FF-981F68F43F24}" type="pres">
      <dgm:prSet presAssocID="{6B1D6984-FC2C-46EB-B323-A2ACB4DEF3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2BCC8D-5432-4CAE-95A3-E8E1E58062FF}" type="pres">
      <dgm:prSet presAssocID="{6BAA07DA-7609-45F9-9E0F-9CF380B716A2}" presName="spacer" presStyleCnt="0"/>
      <dgm:spPr/>
    </dgm:pt>
    <dgm:pt modelId="{AFF3FBDC-2345-4F51-BDB5-308CCB10B53F}" type="pres">
      <dgm:prSet presAssocID="{D38D5690-FD4D-447B-A902-AD13C3016C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CE5676-0762-456A-8CC0-5DC8EDF34C31}" type="pres">
      <dgm:prSet presAssocID="{E38DD5CD-15E0-475E-965A-86F32030F978}" presName="spacer" presStyleCnt="0"/>
      <dgm:spPr/>
    </dgm:pt>
    <dgm:pt modelId="{BEF1E1DF-1A63-4CEE-A1CF-5A38E0DA585A}" type="pres">
      <dgm:prSet presAssocID="{1A2DCB63-F33B-49A0-BB43-7235CF570D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E0B6973-5820-4B12-AE17-DD57E533859C}" type="presOf" srcId="{E00032D9-C5EE-4BA7-ADDC-DFD77BFC8E10}" destId="{FC3AD462-3875-4E1A-94D7-FEA7150F5B5F}" srcOrd="0" destOrd="0" presId="urn:microsoft.com/office/officeart/2005/8/layout/vList2"/>
    <dgm:cxn modelId="{D17F88AB-8AFA-4B7C-A9F7-22DE162EDD03}" type="presOf" srcId="{1A2DCB63-F33B-49A0-BB43-7235CF570DFF}" destId="{BEF1E1DF-1A63-4CEE-A1CF-5A38E0DA585A}" srcOrd="0" destOrd="0" presId="urn:microsoft.com/office/officeart/2005/8/layout/vList2"/>
    <dgm:cxn modelId="{8D916D12-5C1D-4972-BEE5-45ECC93C8646}" type="presOf" srcId="{B2614977-F10D-433F-9F79-2F4B85859F8E}" destId="{A3630544-950A-421E-A6CD-D04A8D36D70C}" srcOrd="0" destOrd="0" presId="urn:microsoft.com/office/officeart/2005/8/layout/vList2"/>
    <dgm:cxn modelId="{8908ED4D-6BBF-4DFF-93A0-4237F0EA889C}" srcId="{B2614977-F10D-433F-9F79-2F4B85859F8E}" destId="{D38D5690-FD4D-447B-A902-AD13C3016C3C}" srcOrd="2" destOrd="0" parTransId="{9638F7F9-06E0-40A2-A4E7-D329952F356B}" sibTransId="{E38DD5CD-15E0-475E-965A-86F32030F978}"/>
    <dgm:cxn modelId="{C165A6A6-D528-4B97-A437-5EDA45580BF8}" srcId="{B2614977-F10D-433F-9F79-2F4B85859F8E}" destId="{1A2DCB63-F33B-49A0-BB43-7235CF570DFF}" srcOrd="3" destOrd="0" parTransId="{B9E47A94-C001-490A-891A-C34A769147C1}" sibTransId="{8A6BB0B7-056D-432B-8873-3FF6D1807D0B}"/>
    <dgm:cxn modelId="{60B50472-8DF3-40E5-A492-6970D1079A04}" srcId="{B2614977-F10D-433F-9F79-2F4B85859F8E}" destId="{E00032D9-C5EE-4BA7-ADDC-DFD77BFC8E10}" srcOrd="0" destOrd="0" parTransId="{A5222819-65AB-43C5-A4EF-4ECDDCD4ED7C}" sibTransId="{F4647AC9-9181-48B6-9AE7-7F7CCF4F85CC}"/>
    <dgm:cxn modelId="{21A1DF0C-E766-46F4-9AAA-CDD5F3637992}" srcId="{B2614977-F10D-433F-9F79-2F4B85859F8E}" destId="{6B1D6984-FC2C-46EB-B323-A2ACB4DEF391}" srcOrd="1" destOrd="0" parTransId="{187AACCD-67B8-4091-8CBE-E26AEE7FD895}" sibTransId="{6BAA07DA-7609-45F9-9E0F-9CF380B716A2}"/>
    <dgm:cxn modelId="{66335367-CB19-4D2A-A9C4-79963F08C271}" type="presOf" srcId="{D38D5690-FD4D-447B-A902-AD13C3016C3C}" destId="{AFF3FBDC-2345-4F51-BDB5-308CCB10B53F}" srcOrd="0" destOrd="0" presId="urn:microsoft.com/office/officeart/2005/8/layout/vList2"/>
    <dgm:cxn modelId="{BA3390BA-7EC0-42DC-BBCB-C5354B61339C}" type="presOf" srcId="{6B1D6984-FC2C-46EB-B323-A2ACB4DEF391}" destId="{09C47A5D-6EDA-489A-85FF-981F68F43F24}" srcOrd="0" destOrd="0" presId="urn:microsoft.com/office/officeart/2005/8/layout/vList2"/>
    <dgm:cxn modelId="{A08721DD-E2E3-4574-81C1-A91C66C7A81D}" type="presParOf" srcId="{A3630544-950A-421E-A6CD-D04A8D36D70C}" destId="{FC3AD462-3875-4E1A-94D7-FEA7150F5B5F}" srcOrd="0" destOrd="0" presId="urn:microsoft.com/office/officeart/2005/8/layout/vList2"/>
    <dgm:cxn modelId="{B60F7718-F2C5-4B28-A509-360C9BB72847}" type="presParOf" srcId="{A3630544-950A-421E-A6CD-D04A8D36D70C}" destId="{E4D23236-AB7F-4910-A871-2D00643A2702}" srcOrd="1" destOrd="0" presId="urn:microsoft.com/office/officeart/2005/8/layout/vList2"/>
    <dgm:cxn modelId="{4832EC93-AC6C-4733-BD29-FF7A022D36F9}" type="presParOf" srcId="{A3630544-950A-421E-A6CD-D04A8D36D70C}" destId="{09C47A5D-6EDA-489A-85FF-981F68F43F24}" srcOrd="2" destOrd="0" presId="urn:microsoft.com/office/officeart/2005/8/layout/vList2"/>
    <dgm:cxn modelId="{54A40768-1448-4B2E-A72C-D85E6F2AC2FF}" type="presParOf" srcId="{A3630544-950A-421E-A6CD-D04A8D36D70C}" destId="{602BCC8D-5432-4CAE-95A3-E8E1E58062FF}" srcOrd="3" destOrd="0" presId="urn:microsoft.com/office/officeart/2005/8/layout/vList2"/>
    <dgm:cxn modelId="{B5243A9F-CD78-4871-ADC6-CC042C36F3D4}" type="presParOf" srcId="{A3630544-950A-421E-A6CD-D04A8D36D70C}" destId="{AFF3FBDC-2345-4F51-BDB5-308CCB10B53F}" srcOrd="4" destOrd="0" presId="urn:microsoft.com/office/officeart/2005/8/layout/vList2"/>
    <dgm:cxn modelId="{3FC829F5-425F-42B5-A072-27B7036E2848}" type="presParOf" srcId="{A3630544-950A-421E-A6CD-D04A8D36D70C}" destId="{E5CE5676-0762-456A-8CC0-5DC8EDF34C31}" srcOrd="5" destOrd="0" presId="urn:microsoft.com/office/officeart/2005/8/layout/vList2"/>
    <dgm:cxn modelId="{A36E4A60-B85C-4FF4-AC86-F90C4A7C8DF8}" type="presParOf" srcId="{A3630544-950A-421E-A6CD-D04A8D36D70C}" destId="{BEF1E1DF-1A63-4CEE-A1CF-5A38E0DA58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AD462-3875-4E1A-94D7-FEA7150F5B5F}">
      <dsp:nvSpPr>
        <dsp:cNvPr id="0" name=""/>
        <dsp:cNvSpPr/>
      </dsp:nvSpPr>
      <dsp:spPr>
        <a:xfrm>
          <a:off x="0" y="145455"/>
          <a:ext cx="8398768" cy="846101"/>
        </a:xfrm>
        <a:prstGeom prst="roundRect">
          <a:avLst/>
        </a:prstGeom>
        <a:solidFill>
          <a:srgbClr val="002060">
            <a:alpha val="5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>
              <a:latin typeface="Times New Roman" pitchFamily="18" charset="0"/>
              <a:cs typeface="Times New Roman" pitchFamily="18" charset="0"/>
            </a:rPr>
            <a:t>Re(z)=Re(</a:t>
          </a:r>
          <a:r>
            <a:rPr lang="pl-PL" sz="33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pl-PL" sz="3300" kern="1200" dirty="0" smtClean="0">
              <a:latin typeface="Times New Roman" pitchFamily="18" charset="0"/>
              <a:cs typeface="Times New Roman" pitchFamily="18" charset="0"/>
            </a:rPr>
            <a:t> + </a:t>
          </a:r>
          <a:r>
            <a:rPr lang="pl-PL" sz="3300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b</a:t>
          </a:r>
          <a14:m xmlns:a14="http://schemas.microsoft.com/office/drawing/2010/main">
            <m:oMath xmlns:m="http://schemas.openxmlformats.org/officeDocument/2006/math">
              <m:r>
                <a:rPr lang="pl-PL" sz="3300" i="1" kern="1200" smtClean="0">
                  <a:solidFill>
                    <a:srgbClr val="FF0000"/>
                  </a:solidFill>
                  <a:latin typeface="Cambria Math"/>
                </a:rPr>
                <m:t>𝑖</m:t>
              </m:r>
            </m:oMath>
          </a14:m>
          <a:r>
            <a:rPr lang="pl-PL" sz="3300" kern="1200" dirty="0">
              <a:latin typeface="Times New Roman" pitchFamily="18" charset="0"/>
              <a:cs typeface="Times New Roman" pitchFamily="18" charset="0"/>
            </a:rPr>
            <a:t>)=</a:t>
          </a:r>
          <a:r>
            <a:rPr lang="pl-PL" sz="33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pl-PL" sz="3300" kern="1200" dirty="0">
              <a:latin typeface="Times New Roman" pitchFamily="18" charset="0"/>
              <a:cs typeface="Times New Roman" pitchFamily="18" charset="0"/>
            </a:rPr>
            <a:t>	część rzeczywista</a:t>
          </a:r>
        </a:p>
      </dsp:txBody>
      <dsp:txXfrm>
        <a:off x="41303" y="186758"/>
        <a:ext cx="8316162" cy="763495"/>
      </dsp:txXfrm>
    </dsp:sp>
    <dsp:sp modelId="{09C47A5D-6EDA-489A-85FF-981F68F43F24}">
      <dsp:nvSpPr>
        <dsp:cNvPr id="0" name=""/>
        <dsp:cNvSpPr/>
      </dsp:nvSpPr>
      <dsp:spPr>
        <a:xfrm>
          <a:off x="0" y="1086597"/>
          <a:ext cx="8398768" cy="846101"/>
        </a:xfrm>
        <a:prstGeom prst="roundRect">
          <a:avLst/>
        </a:prstGeom>
        <a:solidFill>
          <a:srgbClr val="002060">
            <a:alpha val="5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>
              <a:latin typeface="Times New Roman" pitchFamily="18" charset="0"/>
              <a:cs typeface="Times New Roman" pitchFamily="18" charset="0"/>
            </a:rPr>
            <a:t>Im(z)=Im(</a:t>
          </a:r>
          <a:r>
            <a:rPr lang="pl-PL" sz="33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pl-PL" sz="3300" kern="1200" dirty="0" smtClean="0">
              <a:latin typeface="Times New Roman" pitchFamily="18" charset="0"/>
              <a:cs typeface="Times New Roman" pitchFamily="18" charset="0"/>
            </a:rPr>
            <a:t> + </a:t>
          </a:r>
          <a:r>
            <a:rPr lang="pl-PL" sz="3300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b</a:t>
          </a:r>
          <a14:m xmlns:a14="http://schemas.microsoft.com/office/drawing/2010/main">
            <m:oMath xmlns:m="http://schemas.openxmlformats.org/officeDocument/2006/math">
              <m:r>
                <a:rPr lang="pl-PL" sz="3300" i="1" kern="1200" smtClean="0">
                  <a:solidFill>
                    <a:srgbClr val="FF0000"/>
                  </a:solidFill>
                  <a:latin typeface="Cambria Math"/>
                </a:rPr>
                <m:t>𝑖</m:t>
              </m:r>
            </m:oMath>
          </a14:m>
          <a:r>
            <a:rPr lang="pl-PL" sz="3300" kern="1200" dirty="0">
              <a:latin typeface="Times New Roman" pitchFamily="18" charset="0"/>
              <a:cs typeface="Times New Roman" pitchFamily="18" charset="0"/>
            </a:rPr>
            <a:t>)=</a:t>
          </a:r>
          <a:r>
            <a:rPr lang="pl-PL" sz="3300" kern="1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pl-PL" sz="3300" kern="1200" dirty="0">
              <a:latin typeface="Times New Roman" pitchFamily="18" charset="0"/>
              <a:cs typeface="Times New Roman" pitchFamily="18" charset="0"/>
            </a:rPr>
            <a:t>	część urojona</a:t>
          </a:r>
        </a:p>
      </dsp:txBody>
      <dsp:txXfrm>
        <a:off x="41303" y="1127900"/>
        <a:ext cx="8316162" cy="763495"/>
      </dsp:txXfrm>
    </dsp:sp>
    <dsp:sp modelId="{AFF3FBDC-2345-4F51-BDB5-308CCB10B53F}">
      <dsp:nvSpPr>
        <dsp:cNvPr id="0" name=""/>
        <dsp:cNvSpPr/>
      </dsp:nvSpPr>
      <dsp:spPr>
        <a:xfrm>
          <a:off x="0" y="2027739"/>
          <a:ext cx="8398768" cy="846101"/>
        </a:xfrm>
        <a:prstGeom prst="roundRect">
          <a:avLst/>
        </a:prstGeom>
        <a:solidFill>
          <a:srgbClr val="002060">
            <a:alpha val="5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acc>
                <m:accPr>
                  <m:chr m:val="̅"/>
                  <m:ctrlPr>
                    <a:rPr lang="pl-PL" sz="3300" i="1" kern="1200" smtClean="0">
                      <a:latin typeface="Cambria Math"/>
                    </a:rPr>
                  </m:ctrlPr>
                </m:accPr>
                <m:e>
                  <m:r>
                    <m:rPr>
                      <m:nor/>
                    </m:rPr>
                    <a:rPr lang="pl-PL" sz="3300" b="0" i="0" kern="1200">
                      <a:latin typeface="Times New Roman" pitchFamily="18" charset="0"/>
                      <a:cs typeface="Times New Roman" pitchFamily="18" charset="0"/>
                    </a:rPr>
                    <m:t>z</m:t>
                  </m:r>
                </m:e>
              </m:acc>
              <m:r>
                <a:rPr lang="pl-PL" sz="3300" b="0" i="1" kern="1200">
                  <a:latin typeface="Cambria Math"/>
                </a:rPr>
                <m:t>=</m:t>
              </m:r>
              <m:acc>
                <m:accPr>
                  <m:chr m:val="̅"/>
                  <m:ctrlPr>
                    <a:rPr lang="pl-PL" sz="3300" i="1" kern="1200">
                      <a:latin typeface="Cambria Math"/>
                    </a:rPr>
                  </m:ctrlPr>
                </m:accPr>
                <m:e>
                  <m:r>
                    <m:rPr>
                      <m:nor/>
                    </m:rPr>
                    <a:rPr lang="pl-PL" sz="3300" kern="1200" smtClean="0">
                      <a:solidFill>
                        <a:srgbClr val="2CE01E"/>
                      </a:solidFill>
                      <a:latin typeface="Times New Roman" pitchFamily="18" charset="0"/>
                      <a:cs typeface="Times New Roman" pitchFamily="18" charset="0"/>
                    </a:rPr>
                    <m:t>a</m:t>
                  </m:r>
                  <m:r>
                    <m:rPr>
                      <m:nor/>
                    </m:rPr>
                    <a:rPr lang="pl-PL" sz="3300" i="1" kern="1200">
                      <a:latin typeface="Times New Roman" pitchFamily="18" charset="0"/>
                      <a:cs typeface="Times New Roman" pitchFamily="18" charset="0"/>
                    </a:rPr>
                    <m:t> </m:t>
                  </m:r>
                  <m:r>
                    <m:rPr>
                      <m:nor/>
                    </m:rPr>
                    <a:rPr lang="pl-PL" sz="3300" b="0" i="0" kern="1200">
                      <a:latin typeface="Times New Roman" pitchFamily="18" charset="0"/>
                      <a:cs typeface="Times New Roman" pitchFamily="18" charset="0"/>
                    </a:rPr>
                    <m:t>+</m:t>
                  </m:r>
                  <m:r>
                    <m:rPr>
                      <m:nor/>
                    </m:rPr>
                    <a:rPr lang="pl-PL" sz="3300" i="1" kern="1200">
                      <a:latin typeface="Times New Roman" pitchFamily="18" charset="0"/>
                      <a:cs typeface="Times New Roman" pitchFamily="18" charset="0"/>
                    </a:rPr>
                    <m:t> </m:t>
                  </m:r>
                  <m:r>
                    <m:rPr>
                      <m:nor/>
                    </m:rPr>
                    <a:rPr lang="pl-PL" sz="3300" kern="120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m:t>b</m:t>
                  </m:r>
                  <m:r>
                    <a:rPr lang="pl-PL" sz="3300" i="1" kern="1200" smtClean="0">
                      <a:solidFill>
                        <a:srgbClr val="FF0000"/>
                      </a:solidFill>
                      <a:latin typeface="Cambria Math"/>
                    </a:rPr>
                    <m:t>𝑖</m:t>
                  </m:r>
                  <m:r>
                    <m:rPr>
                      <m:nor/>
                    </m:rPr>
                    <a:rPr lang="pl-PL" sz="3300" i="1" kern="1200">
                      <a:latin typeface="Times New Roman" pitchFamily="18" charset="0"/>
                      <a:cs typeface="Times New Roman" pitchFamily="18" charset="0"/>
                    </a:rPr>
                    <m:t> </m:t>
                  </m:r>
                </m:e>
              </m:acc>
            </m:oMath>
          </a14:m>
          <a:r>
            <a:rPr lang="pl-PL" sz="3300" kern="1200" dirty="0">
              <a:latin typeface="Times New Roman" pitchFamily="18" charset="0"/>
              <a:cs typeface="Times New Roman" pitchFamily="18" charset="0"/>
            </a:rPr>
            <a:t>=</a:t>
          </a:r>
          <a14:m xmlns:a14="http://schemas.microsoft.com/office/drawing/2010/main">
            <m:oMath xmlns:m="http://schemas.openxmlformats.org/officeDocument/2006/math">
              <m:r>
                <m:rPr>
                  <m:nor/>
                </m:rPr>
                <a:rPr lang="pl-PL" sz="3300" kern="1200" smtClean="0">
                  <a:solidFill>
                    <a:srgbClr val="2CE01E"/>
                  </a:solidFill>
                  <a:latin typeface="Times New Roman" pitchFamily="18" charset="0"/>
                  <a:cs typeface="Times New Roman" pitchFamily="18" charset="0"/>
                </a:rPr>
                <m:t>a</m:t>
              </m:r>
              <m:r>
                <m:rPr>
                  <m:nor/>
                </m:rPr>
                <a:rPr lang="pl-PL" sz="3300" i="1" kern="1200">
                  <a:latin typeface="Times New Roman" pitchFamily="18" charset="0"/>
                  <a:cs typeface="Times New Roman" pitchFamily="18" charset="0"/>
                </a:rPr>
                <m:t> </m:t>
              </m:r>
              <m:r>
                <m:rPr>
                  <m:nor/>
                </m:rPr>
                <a:rPr lang="pl-PL" sz="3300" b="0" i="0" kern="1200">
                  <a:latin typeface="Times New Roman" pitchFamily="18" charset="0"/>
                  <a:cs typeface="Times New Roman" pitchFamily="18" charset="0"/>
                </a:rPr>
                <m:t>−</m:t>
              </m:r>
              <m:r>
                <m:rPr>
                  <m:nor/>
                </m:rPr>
                <a:rPr lang="pl-PL" sz="3300" i="1" kern="1200">
                  <a:latin typeface="Times New Roman" pitchFamily="18" charset="0"/>
                  <a:cs typeface="Times New Roman" pitchFamily="18" charset="0"/>
                </a:rPr>
                <m:t> </m:t>
              </m:r>
              <m:r>
                <m:rPr>
                  <m:nor/>
                </m:rPr>
                <a:rPr lang="pl-PL" sz="3300" kern="120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m:t>b</m:t>
              </m:r>
              <m:r>
                <a:rPr lang="pl-PL" sz="3300" i="1" kern="1200" smtClean="0">
                  <a:solidFill>
                    <a:srgbClr val="FF0000"/>
                  </a:solidFill>
                  <a:latin typeface="Cambria Math"/>
                </a:rPr>
                <m:t>𝑖</m:t>
              </m:r>
            </m:oMath>
          </a14:m>
          <a:r>
            <a:rPr lang="pl-PL" sz="3300" kern="1200">
              <a:latin typeface="Times New Roman" pitchFamily="18" charset="0"/>
              <a:cs typeface="Times New Roman" pitchFamily="18" charset="0"/>
            </a:rPr>
            <a:t>	</a:t>
          </a:r>
          <a:r>
            <a:rPr lang="pl-PL" sz="3300" kern="1200" smtClean="0">
              <a:latin typeface="Times New Roman" pitchFamily="18" charset="0"/>
              <a:cs typeface="Times New Roman" pitchFamily="18" charset="0"/>
            </a:rPr>
            <a:t>sprzężenie</a:t>
          </a:r>
          <a:endParaRPr lang="pl-PL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03" y="2069042"/>
        <a:ext cx="8316162" cy="763495"/>
      </dsp:txXfrm>
    </dsp:sp>
    <dsp:sp modelId="{BEF1E1DF-1A63-4CEE-A1CF-5A38E0DA585A}">
      <dsp:nvSpPr>
        <dsp:cNvPr id="0" name=""/>
        <dsp:cNvSpPr/>
      </dsp:nvSpPr>
      <dsp:spPr>
        <a:xfrm>
          <a:off x="0" y="2968881"/>
          <a:ext cx="8398768" cy="846101"/>
        </a:xfrm>
        <a:prstGeom prst="roundRect">
          <a:avLst/>
        </a:prstGeom>
        <a:solidFill>
          <a:srgbClr val="002060">
            <a:alpha val="5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pl-PL" sz="3300" i="1" kern="1200" smtClean="0">
                      <a:latin typeface="Cambria Math"/>
                    </a:rPr>
                  </m:ctrlPr>
                </m:dPr>
                <m:e>
                  <m:r>
                    <a:rPr lang="pl-PL" sz="3300" b="0" i="1" kern="1200">
                      <a:latin typeface="Cambria Math"/>
                    </a:rPr>
                    <m:t>𝑧</m:t>
                  </m:r>
                </m:e>
              </m:d>
              <m:r>
                <a:rPr lang="pl-PL" sz="3300" b="0" i="0" kern="1200">
                  <a:latin typeface="Cambria Math"/>
                </a:rPr>
                <m:t>=</m:t>
              </m:r>
              <m:rad>
                <m:radPr>
                  <m:degHide m:val="on"/>
                  <m:ctrlPr>
                    <a:rPr lang="pl-PL" sz="3300" b="0" i="1" kern="1200">
                      <a:latin typeface="Cambria Math"/>
                    </a:rPr>
                  </m:ctrlPr>
                </m:radPr>
                <m:deg/>
                <m:e>
                  <m:sSup>
                    <m:sSupPr>
                      <m:ctrlPr>
                        <a:rPr lang="pl-PL" sz="3300" b="0" i="1" kern="1200">
                          <a:latin typeface="Cambria Math"/>
                        </a:rPr>
                      </m:ctrlPr>
                    </m:sSupPr>
                    <m:e>
                      <m:r>
                        <a:rPr lang="pl-PL" sz="3300" b="0" i="1" kern="1200">
                          <a:latin typeface="Cambria Math"/>
                        </a:rPr>
                        <m:t>𝑎</m:t>
                      </m:r>
                    </m:e>
                    <m:sup>
                      <m:r>
                        <a:rPr lang="pl-PL" sz="3300" b="0" i="1" kern="1200">
                          <a:latin typeface="Cambria Math"/>
                        </a:rPr>
                        <m:t>2</m:t>
                      </m:r>
                    </m:sup>
                  </m:sSup>
                  <m:r>
                    <a:rPr lang="pl-PL" sz="3300" b="0" i="1" kern="1200">
                      <a:latin typeface="Cambria Math"/>
                    </a:rPr>
                    <m:t>+</m:t>
                  </m:r>
                  <m:sSup>
                    <m:sSupPr>
                      <m:ctrlPr>
                        <a:rPr lang="pl-PL" sz="3300" b="0" i="1" kern="1200">
                          <a:latin typeface="Cambria Math"/>
                        </a:rPr>
                      </m:ctrlPr>
                    </m:sSupPr>
                    <m:e>
                      <m:r>
                        <a:rPr lang="pl-PL" sz="3300" b="0" i="1" kern="1200">
                          <a:latin typeface="Cambria Math"/>
                        </a:rPr>
                        <m:t>𝑏</m:t>
                      </m:r>
                    </m:e>
                    <m:sup>
                      <m:r>
                        <a:rPr lang="pl-PL" sz="3300" b="0" i="1" kern="1200">
                          <a:latin typeface="Cambria Math"/>
                        </a:rPr>
                        <m:t>2</m:t>
                      </m:r>
                    </m:sup>
                  </m:sSup>
                </m:e>
              </m:rad>
            </m:oMath>
          </a14:m>
          <a:r>
            <a:rPr lang="pl-PL" sz="3300" kern="1200" dirty="0">
              <a:latin typeface="Times New Roman" pitchFamily="18" charset="0"/>
              <a:cs typeface="Times New Roman" pitchFamily="18" charset="0"/>
            </a:rPr>
            <a:t>		wartość bezwzględna</a:t>
          </a:r>
        </a:p>
      </dsp:txBody>
      <dsp:txXfrm>
        <a:off x="41303" y="3010184"/>
        <a:ext cx="8316162" cy="76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E2E33-82C3-4233-8F94-D8708745D1FB}" type="datetimeFigureOut">
              <a:rPr lang="pl-PL" smtClean="0"/>
              <a:pPr/>
              <a:t>2012-11-29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„MATEMATYKA INNEGO WYMIARU – organizacja Matematycznych Mistrzostw Polski Dzieci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60D4-DDA3-44C3-8711-402E764FEE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6292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2908A-A6A7-401E-9D67-13EA2CC73131}" type="datetimeFigureOut">
              <a:rPr lang="pl-PL" smtClean="0"/>
              <a:pPr/>
              <a:t>2012-11-29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„MATEMATYKA INNEGO WYMIARU – organizacja Matematycznych Mistrzostw Polski Dzieci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BC1A-A975-42D7-B4E7-03E6A4F762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4590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0C2-FCCA-4C01-ACFE-4EEEA8C1A94D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FF0-1A3A-44B0-9CEE-20D5FED14AF2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AF7-59DE-4EEF-91CF-98A55D9E19F6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560-D6F9-4D76-ADB3-EAF21F06D122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60B-6ABE-4B03-9321-2C425A6123D0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C852-C899-4F45-8A61-67D1A186008B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B63B-BD2D-4E73-91C6-B00266810AA3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034-8565-4845-91D9-7193DF654730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59AA-EABF-4AEB-AFA9-8D69E65AE089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14B-37BB-45F2-A39C-CE402A40D276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3FA-2E87-40E1-82B4-A5AB76C68289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13EC-DF93-4AF1-9575-DC96BA9D32E6}" type="datetime1">
              <a:rPr lang="pl-PL" smtClean="0"/>
              <a:pPr/>
              <a:t>2012-11-29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192" y="6525344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Autor: Tomasz Herud</a:t>
            </a:r>
            <a:endParaRPr lang="pl-P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35496" y="72008"/>
            <a:ext cx="9054932" cy="836712"/>
            <a:chOff x="35496" y="72008"/>
            <a:chExt cx="9054932" cy="836712"/>
          </a:xfrm>
        </p:grpSpPr>
        <p:cxnSp>
          <p:nvCxnSpPr>
            <p:cNvPr id="6" name="Łącznik prostoliniowy 5"/>
            <p:cNvCxnSpPr/>
            <p:nvPr/>
          </p:nvCxnSpPr>
          <p:spPr>
            <a:xfrm>
              <a:off x="35496" y="908720"/>
              <a:ext cx="9054932" cy="0"/>
            </a:xfrm>
            <a:prstGeom prst="line">
              <a:avLst/>
            </a:prstGeom>
            <a:ln w="25400" cmpd="thickThin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ostokąt 6"/>
            <p:cNvSpPr/>
            <p:nvPr/>
          </p:nvSpPr>
          <p:spPr>
            <a:xfrm>
              <a:off x="35496" y="72008"/>
              <a:ext cx="9054932" cy="7647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8" name="Obraz 7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71813" y="117279"/>
              <a:ext cx="1602849" cy="668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" name="Obraz 8"/>
            <p:cNvPicPr/>
            <p:nvPr/>
          </p:nvPicPr>
          <p:blipFill>
            <a:blip r:embed="rId3"/>
            <a:srcRect t="18350" b="21687"/>
            <a:stretch>
              <a:fillRect/>
            </a:stretch>
          </p:blipFill>
          <p:spPr bwMode="auto">
            <a:xfrm>
              <a:off x="318169" y="116632"/>
              <a:ext cx="2132940" cy="629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Picture 2" descr="D:\EWA\materiały reklamowe\elitmat_loga\elitmat biał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285" y="117014"/>
              <a:ext cx="2284763" cy="69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D:\=MIW=\KOLORY\logo_miw_bia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606" y="96994"/>
              <a:ext cx="1224135" cy="667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674962" y="1878600"/>
            <a:ext cx="7776000" cy="1440000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gdyby można pierwiastkować liczby ujemne?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403648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>
                <a:solidFill>
                  <a:srgbClr val="E24C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Liczby zespolone</a:t>
            </a:r>
            <a:endParaRPr lang="pl-PL" sz="3600" b="1" dirty="0">
              <a:solidFill>
                <a:srgbClr val="E24C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19256" cy="4680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/>
                          <m:t>4 + 5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/>
                          <m:t>9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pl-PL" dirty="0" smtClean="0"/>
                  <a:t>=(?)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sz="3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3000" dirty="0"/>
                          <m:t>4 + 5</m:t>
                        </m:r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pl-PL" sz="3000" dirty="0"/>
                          <m:t>9</m:t>
                        </m:r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3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3000" dirty="0"/>
                          <m:t>4 + 5</m:t>
                        </m:r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pl-PL" sz="3000" dirty="0"/>
                          <m:t>9</m:t>
                        </m:r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pl-PL" sz="3000" i="1" dirty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pl-PL" sz="3000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3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3000" dirty="0"/>
                          <m:t>4</m:t>
                        </m:r>
                        <m:r>
                          <a:rPr lang="pl-PL" sz="3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pl-PL" sz="3000" dirty="0"/>
                          <m:t>+ 5</m:t>
                        </m:r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pl-PL" sz="3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pl-PL" sz="3000" dirty="0"/>
                          <m:t>9</m:t>
                        </m:r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pl-PL" sz="3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3000" dirty="0"/>
                  <a:t>=</a:t>
                </a:r>
                <a:r>
                  <a:rPr lang="pl-PL" sz="3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3000" dirty="0"/>
                          <m:t>4</m:t>
                        </m:r>
                        <m:rad>
                          <m:radPr>
                            <m:degHide m:val="on"/>
                            <m:ctrlPr>
                              <a:rPr lang="pl-PL" sz="3000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3000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pl-PL" sz="3000" dirty="0"/>
                          <m:t>+5</m:t>
                        </m:r>
                        <m:r>
                          <a:rPr lang="pl-PL" sz="3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pl-PL" sz="3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3000" dirty="0"/>
                          <m:t>9</m:t>
                        </m:r>
                        <m:r>
                          <a:rPr lang="pl-PL" sz="3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pl-PL" sz="3000" dirty="0"/>
                          <m:t>2</m:t>
                        </m:r>
                      </m:den>
                    </m:f>
                    <m:r>
                      <a:rPr lang="pl-PL" sz="3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l-PL" sz="3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3000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pl-PL" sz="3000" i="1" dirty="0">
                            <a:latin typeface="Cambria Math"/>
                          </a:rPr>
                          <m:t>9</m:t>
                        </m:r>
                      </m:den>
                    </m:f>
                    <m:rad>
                      <m:radPr>
                        <m:degHide m:val="on"/>
                        <m:ctrlPr>
                          <a:rPr lang="pl-PL" sz="30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sz="3000" i="1" dirty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pl-PL" sz="30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3000" i="1" dirty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pl-PL" sz="3000" i="1" dirty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pl-PL" sz="3000" dirty="0" smtClean="0"/>
              </a:p>
              <a:p>
                <a:pPr marL="0" indent="0">
                  <a:buNone/>
                </a:pPr>
                <a:endParaRPr lang="pl-PL" sz="30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pl-PL" sz="30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sz="3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3000" dirty="0"/>
                          <m:t>4 + 5</m:t>
                        </m:r>
                        <m:r>
                          <a:rPr lang="pl-PL" sz="3000" b="0" i="1" dirty="0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3000" dirty="0"/>
                          <m:t>9</m:t>
                        </m:r>
                        <m:r>
                          <a:rPr lang="pl-PL" sz="3000" b="0" i="1" dirty="0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pl-PL" sz="3000" dirty="0" smtClean="0"/>
                  <a:t> </a:t>
                </a:r>
                <a:r>
                  <a:rPr lang="pl-PL" sz="3000" dirty="0"/>
                  <a:t>=</a:t>
                </a:r>
                <a:r>
                  <a:rPr lang="pl-PL" sz="30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3000" dirty="0"/>
                          <m:t>4 + 5</m:t>
                        </m:r>
                        <m:r>
                          <a:rPr lang="pl-PL" sz="3000" b="0" i="1" dirty="0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3000" dirty="0"/>
                          <m:t>9</m:t>
                        </m:r>
                        <m:r>
                          <a:rPr lang="pl-PL" sz="3000" b="0" i="1" dirty="0" smtClean="0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pl-PL" sz="3000" i="1" dirty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pl-PL" sz="30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l-PL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lang="pl-PL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pl-PL" sz="3000" dirty="0" smtClean="0"/>
                  <a:t>   </a:t>
                </a:r>
                <a:r>
                  <a:rPr lang="pl-PL" sz="3000" dirty="0"/>
                  <a:t>=</a:t>
                </a:r>
                <a14:m>
                  <m:oMath xmlns:m="http://schemas.openxmlformats.org/officeDocument/2006/math">
                    <m:r>
                      <a:rPr lang="pl-PL" sz="3000" b="0" i="0" smtClean="0"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pl-PL" sz="3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3000" dirty="0"/>
                          <m:t>4</m:t>
                        </m:r>
                        <m:r>
                          <a:rPr lang="pl-PL" sz="3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l-PL" sz="3000" dirty="0"/>
                          <m:t>+ 5</m:t>
                        </m:r>
                        <m:r>
                          <a:rPr lang="pl-PL" sz="30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pl-PL" sz="3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3000" dirty="0"/>
                          <m:t>9</m:t>
                        </m:r>
                        <m:r>
                          <a:rPr lang="pl-PL" sz="30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pl-PL" sz="3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pl-PL" sz="30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pl-PL" sz="3000" dirty="0" smtClean="0"/>
                  <a:t>    </a:t>
                </a:r>
                <a:r>
                  <a:rPr lang="pl-PL" sz="3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3000" dirty="0"/>
                          <m:t>4</m:t>
                        </m:r>
                        <m:r>
                          <a:rPr lang="pl-PL" sz="3000" b="0" i="1" dirty="0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l-PL" sz="3000" dirty="0"/>
                          <m:t>+ 5</m:t>
                        </m:r>
                        <m:r>
                          <a:rPr lang="pl-PL" sz="3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pl-PL" sz="3000" b="0" i="0" dirty="0" smtClean="0">
                            <a:latin typeface="Cambria Math"/>
                            <a:ea typeface="Cambria Math"/>
                          </a:rPr>
                          <m:t>(−1)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3000" dirty="0"/>
                          <m:t>9</m:t>
                        </m:r>
                        <m:r>
                          <a:rPr lang="pl-PL" sz="3000" i="1" dirty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pl-PL" sz="3000" b="0" i="0" dirty="0" smtClean="0">
                            <a:latin typeface="Cambria Math"/>
                            <a:ea typeface="Cambria Math"/>
                          </a:rPr>
                          <m:t>(−1)</m:t>
                        </m:r>
                      </m:den>
                    </m:f>
                  </m:oMath>
                </a14:m>
                <a:r>
                  <a:rPr lang="pl-PL" sz="3000" dirty="0"/>
                  <a:t>=</a:t>
                </a:r>
                <a14:m>
                  <m:oMath xmlns:m="http://schemas.openxmlformats.org/officeDocument/2006/math">
                    <m:r>
                      <a:rPr lang="pl-PL" sz="3000" b="0" i="0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l-PL" sz="3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3000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pl-PL" sz="3000" i="1" dirty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pl-PL" sz="3000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pl-PL" sz="30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3000" i="1" dirty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pl-PL" sz="3000" i="1" dirty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pl-PL" sz="3000" dirty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19256" cy="4680519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75756" y="1484784"/>
            <a:ext cx="338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E24CC9"/>
                </a:solidFill>
                <a:latin typeface="Times New Roman" pitchFamily="18" charset="0"/>
                <a:cs typeface="Times New Roman" pitchFamily="18" charset="0"/>
              </a:rPr>
              <a:t>z pomocą przychodzi nam analogia do usuwania niewymierności z mianownika</a:t>
            </a:r>
            <a:endParaRPr lang="pl-PL" sz="1600" dirty="0">
              <a:solidFill>
                <a:srgbClr val="E24C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50100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rozszerzamy licznik </a:t>
            </a:r>
            <a: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mianownik </a:t>
            </a:r>
            <a: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pierwiastek/jednostkę urojoną</a:t>
            </a:r>
            <a:endParaRPr lang="pl-PL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55776" y="2780928"/>
            <a:ext cx="792088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2555776" y="4332005"/>
            <a:ext cx="576064" cy="5371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369814" y="2708920"/>
            <a:ext cx="778249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val 16"/>
          <p:cNvSpPr/>
          <p:nvPr/>
        </p:nvSpPr>
        <p:spPr>
          <a:xfrm>
            <a:off x="4522215" y="4869160"/>
            <a:ext cx="389124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val 17"/>
          <p:cNvSpPr/>
          <p:nvPr/>
        </p:nvSpPr>
        <p:spPr>
          <a:xfrm>
            <a:off x="6372200" y="2780928"/>
            <a:ext cx="324035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val 18"/>
          <p:cNvSpPr/>
          <p:nvPr/>
        </p:nvSpPr>
        <p:spPr>
          <a:xfrm>
            <a:off x="6156176" y="4809728"/>
            <a:ext cx="792088" cy="4914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Straight Arrow Connector 19"/>
          <p:cNvCxnSpPr>
            <a:stCxn id="14" idx="6"/>
            <a:endCxn id="18" idx="2"/>
          </p:cNvCxnSpPr>
          <p:nvPr/>
        </p:nvCxnSpPr>
        <p:spPr>
          <a:xfrm flipV="1">
            <a:off x="5148063" y="2960948"/>
            <a:ext cx="1224137" cy="3600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6"/>
            <a:endCxn id="19" idx="2"/>
          </p:cNvCxnSpPr>
          <p:nvPr/>
        </p:nvCxnSpPr>
        <p:spPr>
          <a:xfrm>
            <a:off x="4911339" y="5049180"/>
            <a:ext cx="1244837" cy="62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71900" y="350770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usuwamy pierwiastek/jednostkę urojoną </a:t>
            </a:r>
            <a:r>
              <a:rPr lang="pl-PL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 mianownika</a:t>
            </a:r>
            <a:endParaRPr lang="pl-PL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81970" y="360872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rozbijamy ułamek na dwa ułamki</a:t>
            </a:r>
            <a:endParaRPr lang="pl-PL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444209" y="2564904"/>
            <a:ext cx="1584175" cy="21602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137955" y="4615509"/>
            <a:ext cx="1890429" cy="25365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0"/>
          </p:cNvCxnSpPr>
          <p:nvPr/>
        </p:nvCxnSpPr>
        <p:spPr>
          <a:xfrm flipV="1">
            <a:off x="5112060" y="2996952"/>
            <a:ext cx="540060" cy="51075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48063" y="4030922"/>
            <a:ext cx="328228" cy="101825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3" idx="0"/>
          </p:cNvCxnSpPr>
          <p:nvPr/>
        </p:nvCxnSpPr>
        <p:spPr>
          <a:xfrm flipH="1" flipV="1">
            <a:off x="7236296" y="2672917"/>
            <a:ext cx="485834" cy="9358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236296" y="4193504"/>
            <a:ext cx="242917" cy="54883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Dzielenie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7" grpId="0" animBg="1"/>
      <p:bldP spid="18" grpId="0" animBg="1"/>
      <p:bldP spid="19" grpId="0" animBg="1"/>
      <p:bldP spid="26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680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/>
                          <m:t>4 + 5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/>
                          <m:t>7 − 9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pl-PL" dirty="0"/>
                  <a:t>=(</a:t>
                </a:r>
                <a:r>
                  <a:rPr lang="pl-PL" dirty="0" smtClean="0"/>
                  <a:t>?)</a:t>
                </a:r>
                <a:r>
                  <a:rPr lang="pl-PL" dirty="0"/>
                  <a:t> </a:t>
                </a:r>
                <a:endParaRPr lang="pl-PL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pl-PL" i="1" dirty="0">
                                <a:latin typeface="Cambria Math"/>
                              </a:rPr>
                            </m:ctrlPr>
                          </m:eqArrPr>
                          <m:e/>
                          <m:e/>
                          <m:e>
                            <m:r>
                              <m:rPr>
                                <m:nor/>
                              </m:rPr>
                              <a:rPr lang="pl-PL" dirty="0"/>
                              <m:t>4 + 5</m:t>
                            </m:r>
                            <m:r>
                              <a:rPr lang="pl-PL" i="1">
                                <a:latin typeface="Cambria Math"/>
                              </a:rPr>
                              <m:t>𝑖</m:t>
                            </m:r>
                          </m:e>
                        </m:eqArr>
                      </m:num>
                      <m:den>
                        <m:r>
                          <m:rPr>
                            <m:nor/>
                          </m:rPr>
                          <a:rPr lang="pl-PL" dirty="0"/>
                          <m:t>7 − 9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pl-PL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/>
                          <m:t>4 + 5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/>
                          <m:t>7 − 9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pl-PL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b="0" i="0" dirty="0" smtClean="0"/>
                          <m:t>7</m:t>
                        </m:r>
                        <m:r>
                          <m:rPr>
                            <m:nor/>
                          </m:rPr>
                          <a:rPr lang="pl-PL" dirty="0"/>
                          <m:t> + </m:t>
                        </m:r>
                        <m:r>
                          <m:rPr>
                            <m:nor/>
                          </m:rPr>
                          <a:rPr lang="pl-PL" b="0" i="0" dirty="0" smtClean="0"/>
                          <m:t>9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/>
                          <m:t>7 </m:t>
                        </m:r>
                        <m:r>
                          <m:rPr>
                            <m:nor/>
                          </m:rPr>
                          <a:rPr lang="pl-PL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pl-PL" dirty="0"/>
                          <m:t> 9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pl-PL" i="1">
                        <a:latin typeface="Cambria Math"/>
                      </a:rPr>
                      <m:t> </m:t>
                    </m:r>
                  </m:oMath>
                </a14:m>
                <a:r>
                  <a:rPr lang="pl-PL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b="0" i="0" smtClean="0">
                            <a:latin typeface="Cambria Math"/>
                          </a:rPr>
                          <m:t>28+36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l-PL" b="0" i="0" smtClean="0">
                            <a:latin typeface="Cambria Math"/>
                          </a:rPr>
                          <m:t>+35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l-PL" b="0" i="0" smtClean="0">
                            <a:latin typeface="Cambria Math"/>
                          </a:rPr>
                          <m:t>+45</m:t>
                        </m:r>
                        <m:sSup>
                          <m:sSupPr>
                            <m:ctrlPr>
                              <a:rPr lang="pl-P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l-PL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l-PL" dirty="0"/>
                              <m:t>7</m:t>
                            </m:r>
                          </m:e>
                          <m:sup>
                            <m:r>
                              <a:rPr lang="pl-PL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pl-PL" dirty="0"/>
                          <m:t> </m:t>
                        </m:r>
                        <m:r>
                          <m:rPr>
                            <m:nor/>
                          </m:rPr>
                          <a:rPr lang="pl-PL" b="0" i="0" dirty="0" smtClean="0"/>
                          <m:t>−</m:t>
                        </m:r>
                        <m:sSup>
                          <m:sSupPr>
                            <m:ctrlPr>
                              <a:rPr lang="pl-PL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l-PL" b="0" i="0" dirty="0" smtClean="0">
                                <a:latin typeface="Cambria Math"/>
                              </a:rPr>
                              <m:t>(9</m:t>
                            </m:r>
                            <m:r>
                              <a:rPr lang="pl-PL" i="1"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pl-PL" b="0" i="0" dirty="0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pl-PL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l-PL" b="0" i="1" smtClean="0">
                        <a:latin typeface="Cambria Math"/>
                      </a:rPr>
                      <m:t>=</m:t>
                    </m:r>
                  </m:oMath>
                </a14:m>
                <a:endParaRPr lang="pl-PL" b="0" dirty="0" smtClean="0"/>
              </a:p>
              <a:p>
                <a:pPr marL="0" indent="0">
                  <a:buNone/>
                </a:pPr>
                <a:r>
                  <a:rPr lang="pl-PL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</a:rPr>
                          <m:t>28+71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l-PL">
                            <a:latin typeface="Cambria Math"/>
                          </a:rPr>
                          <m:t>−45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>
                            <a:latin typeface="Cambria Math"/>
                          </a:rPr>
                          <m:t>49+81</m:t>
                        </m:r>
                      </m:den>
                    </m:f>
                  </m:oMath>
                </a14:m>
                <a:r>
                  <a:rPr lang="pl-PL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</a:rPr>
                          <m:t>−17+71</m:t>
                        </m:r>
                        <m:r>
                          <a:rPr lang="pl-PL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>
                            <a:latin typeface="Cambria Math"/>
                          </a:rPr>
                          <m:t>130</m:t>
                        </m:r>
                      </m:den>
                    </m:f>
                  </m:oMath>
                </a14:m>
                <a:r>
                  <a:rPr lang="pl-PL" dirty="0"/>
                  <a:t>=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>
                            <a:latin typeface="Cambria Math"/>
                          </a:rPr>
                          <m:t>130</m:t>
                        </m:r>
                      </m:den>
                    </m:f>
                  </m:oMath>
                </a14:m>
                <a:r>
                  <a:rPr lang="pl-PL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</a:rPr>
                          <m:t>71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>
                            <a:latin typeface="Cambria Math"/>
                          </a:rPr>
                          <m:t>130</m:t>
                        </m:r>
                      </m:den>
                    </m:f>
                    <m:r>
                      <a:rPr lang="pl-PL" i="1">
                        <a:latin typeface="Cambria Math"/>
                      </a:rPr>
                      <m:t>𝑖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680519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64851" y="1809493"/>
            <a:ext cx="367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E24CC9"/>
                </a:solidFill>
                <a:latin typeface="Times New Roman" pitchFamily="18" charset="0"/>
                <a:cs typeface="Times New Roman" pitchFamily="18" charset="0"/>
              </a:rPr>
              <a:t>z pomocą przychodzi nam trzeci wzór skróconego mnożenia</a:t>
            </a:r>
            <a:endParaRPr lang="pl-PL" sz="2000" dirty="0">
              <a:solidFill>
                <a:srgbClr val="E24C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429000"/>
            <a:ext cx="2232248" cy="360040"/>
          </a:xfrm>
          <a:prstGeom prst="roundRect">
            <a:avLst/>
          </a:prstGeom>
          <a:noFill/>
          <a:ln>
            <a:solidFill>
              <a:srgbClr val="E24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>
          <a:xfrm flipH="1">
            <a:off x="2807804" y="2584068"/>
            <a:ext cx="1872208" cy="844932"/>
          </a:xfrm>
          <a:prstGeom prst="straightConnector1">
            <a:avLst/>
          </a:prstGeom>
          <a:ln w="19050">
            <a:solidFill>
              <a:srgbClr val="E24C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Dzielenie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4888" y="1412777"/>
                <a:ext cx="8229600" cy="468051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W poprzednim przykładzie do usunięcia liczby zespolonej skorzystaliśmy ze sprzężenia: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 i="0" dirty="0" smtClean="0">
                        <a:latin typeface="Times New Roman" pitchFamily="18" charset="0"/>
                        <a:cs typeface="Times New Roman" pitchFamily="18" charset="0"/>
                      </a:rPr>
                      <m:t>sprz</m:t>
                    </m:r>
                    <m:r>
                      <m:rPr>
                        <m:nor/>
                      </m:rPr>
                      <a:rPr lang="pl-PL" b="1" i="0" dirty="0" smtClean="0">
                        <a:latin typeface="Times New Roman" pitchFamily="18" charset="0"/>
                        <a:cs typeface="Times New Roman" pitchFamily="18" charset="0"/>
                      </a:rPr>
                      <m:t>ęż</m:t>
                    </m:r>
                    <m:r>
                      <m:rPr>
                        <m:nor/>
                      </m:rPr>
                      <a:rPr lang="pl-PL" b="1" i="0" dirty="0" smtClean="0">
                        <a:latin typeface="Times New Roman" pitchFamily="18" charset="0"/>
                        <a:cs typeface="Times New Roman" pitchFamily="18" charset="0"/>
                      </a:rPr>
                      <m:t>enie</m:t>
                    </m:r>
                    <m:r>
                      <m:rPr>
                        <m:nor/>
                      </m:rPr>
                      <a:rPr lang="pl-PL" b="1" i="0" dirty="0" smtClean="0">
                        <a:latin typeface="Times New Roman" pitchFamily="18" charset="0"/>
                        <a:cs typeface="Times New Roman" pitchFamily="18" charset="0"/>
                      </a:rPr>
                      <m:t> (7 − 9</m:t>
                    </m:r>
                    <m:r>
                      <a:rPr lang="pl-PL" b="1" i="1" smtClean="0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  <m:r>
                      <a:rPr lang="pl-PL" b="1" i="1" smtClean="0">
                        <a:latin typeface="Cambria Math"/>
                      </a:rPr>
                      <m:t>)=</m:t>
                    </m:r>
                  </m:oMath>
                </a14:m>
                <a:r>
                  <a:rPr lang="pl-PL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pl-PL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pl-PL" b="1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1" i="0" dirty="0" smtClean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l-PL" b="1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9</m:t>
                    </m:r>
                    <m:r>
                      <a:rPr lang="pl-PL" b="1" i="1" smtClean="0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pl-PL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Co formalnie zapiszemy: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l-PL" dirty="0" smtClean="0">
                            <a:solidFill>
                              <a:srgbClr val="00B05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itchFamily="18" charset="0"/>
                            <a:cs typeface="Times New Roman" pitchFamily="18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pl-PL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9</m:t>
                        </m:r>
                        <m:r>
                          <a:rPr lang="pl-PL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pl-PL" dirty="0">
                        <a:latin typeface="Times New Roman" pitchFamily="18" charset="0"/>
                        <a:cs typeface="Times New Roman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pl-PL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9</m:t>
                    </m:r>
                    <m:r>
                      <a:rPr lang="pl-PL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pl-PL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Ogólny wzór: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l-PL" b="0" i="0" dirty="0" smtClean="0">
                            <a:solidFill>
                              <a:srgbClr val="00B05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a:rPr lang="pl-PL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0" i="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pl-PL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0" i="0" dirty="0" smtClean="0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pl-PL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0" i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a:rPr lang="pl-PL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pl-PL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Nietrudno zauważyć że: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 dirty="0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pl-PL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pl-PL" dirty="0" smtClean="0">
                                <a:solidFill>
                                  <a:srgbClr val="00B05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pl-PL" b="0" i="0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pl-PL" dirty="0" smtClean="0">
                                <a:solidFill>
                                  <a:srgbClr val="FF0000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b</m:t>
                            </m:r>
                            <m:r>
                              <a:rPr lang="pl-PL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pl-PL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e>
                        </m:acc>
                      </m:e>
                    </m:acc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l-PL" dirty="0" smtClean="0">
                            <a:solidFill>
                              <a:srgbClr val="00B05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a:rPr lang="pl-PL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 dirty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l-PL" dirty="0" smtClean="0">
                            <a:solidFill>
                              <a:srgbClr val="00B05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itchFamily="18" charset="0"/>
                            <a:cs typeface="Times New Roman" pitchFamily="18" charset="0"/>
                          </a:rPr>
                          <m:t>+(−</m:t>
                        </m:r>
                        <m:r>
                          <m:rPr>
                            <m:nor/>
                          </m:rPr>
                          <a:rPr lang="pl-PL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  <m:r>
                          <a:rPr lang="pl-PL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pl-PL" dirty="0">
                        <a:latin typeface="Times New Roman" pitchFamily="18" charset="0"/>
                        <a:cs typeface="Times New Roman" pitchFamily="18" charset="0"/>
                      </a:rPr>
                      <m:t>−(−</m:t>
                    </m:r>
                    <m:r>
                      <m:rPr>
                        <m:nor/>
                      </m:rPr>
                      <a:rPr lang="pl-PL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pl-PL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pl-PL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pl-PL" b="0" i="0" smtClean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pl-PL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pl-PL" b="0" i="0" dirty="0" smtClean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l-PL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a:rPr lang="pl-PL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pl-PL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888" y="1412777"/>
                <a:ext cx="8229600" cy="4680519"/>
              </a:xfrm>
              <a:blipFill rotWithShape="1">
                <a:blip r:embed="rId2"/>
                <a:stretch>
                  <a:fillRect l="-1778" t="-2604" b="-6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Sprzężenie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1043608" y="3717032"/>
            <a:ext cx="69127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7704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25913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57961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90009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22057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54105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86153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18201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50249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82297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14345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46393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36679" y="3681028"/>
            <a:ext cx="72008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Box 14"/>
          <p:cNvSpPr txBox="1"/>
          <p:nvPr/>
        </p:nvSpPr>
        <p:spPr>
          <a:xfrm>
            <a:off x="3802119" y="3724647"/>
            <a:ext cx="411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pl-P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3752151"/>
            <a:ext cx="411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29943" y="3760854"/>
            <a:ext cx="411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</a:rPr>
              <a:t>-5</a:t>
            </a:r>
            <a:endParaRPr lang="pl-P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44391" y="3673599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Straight Connector 27"/>
          <p:cNvCxnSpPr/>
          <p:nvPr/>
        </p:nvCxnSpPr>
        <p:spPr>
          <a:xfrm>
            <a:off x="4054105" y="3429000"/>
            <a:ext cx="15185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975754" y="3356992"/>
            <a:ext cx="156701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4332" y="3356992"/>
            <a:ext cx="156701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80395" y="3284984"/>
            <a:ext cx="10772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902044" y="3212976"/>
            <a:ext cx="156701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979321" y="3212976"/>
            <a:ext cx="156701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341864" y="3023374"/>
            <a:ext cx="411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 smtClean="0">
                <a:solidFill>
                  <a:srgbClr val="FF0000"/>
                </a:solidFill>
              </a:rPr>
              <a:t>2,5</a:t>
            </a:r>
            <a:endParaRPr lang="pl-PL" sz="105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39150" y="3154179"/>
            <a:ext cx="411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 smtClean="0">
                <a:solidFill>
                  <a:srgbClr val="0070C0"/>
                </a:solidFill>
              </a:rPr>
              <a:t>3,5</a:t>
            </a:r>
            <a:endParaRPr lang="pl-PL" sz="105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43607" y="1250757"/>
            <a:ext cx="229825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tej pory rozumieliśmy wartość bezwzględną jako odległość od początku osi liczbowej.</a:t>
            </a:r>
            <a:endParaRPr lang="pl-PL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>
            <a:endCxn id="48" idx="2"/>
          </p:cNvCxnSpPr>
          <p:nvPr/>
        </p:nvCxnSpPr>
        <p:spPr>
          <a:xfrm>
            <a:off x="2263300" y="2204864"/>
            <a:ext cx="1284317" cy="108012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2263300" y="2204864"/>
            <a:ext cx="2581603" cy="12109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7505" y="2420891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Takie rozumowanie zawodzi przy liczbach zespolonych bo nie wiadomo gdzie je umiejscowić na osi liczbowej.</a:t>
            </a:r>
            <a:endParaRPr lang="pl-PL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7505" y="4373859"/>
            <a:ext cx="2218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rgbClr val="9F1125"/>
                </a:solidFill>
                <a:latin typeface="Times New Roman" pitchFamily="18" charset="0"/>
                <a:cs typeface="Times New Roman" pitchFamily="18" charset="0"/>
              </a:rPr>
              <a:t>Z pomocą przychodzi nam zamiana osi liczbowej na układ współrzędnych.</a:t>
            </a:r>
            <a:endParaRPr lang="pl-PL" sz="1400" dirty="0">
              <a:solidFill>
                <a:srgbClr val="9F11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054104" y="1268760"/>
            <a:ext cx="0" cy="4752528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10088" y="4013761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223624" y="3717032"/>
            <a:ext cx="411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pl-P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92367" y="3966433"/>
            <a:ext cx="411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endParaRPr lang="pl-P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7" name="Straight Arrow Connector 66"/>
          <p:cNvCxnSpPr>
            <a:stCxn id="61" idx="3"/>
          </p:cNvCxnSpPr>
          <p:nvPr/>
        </p:nvCxnSpPr>
        <p:spPr>
          <a:xfrm flipV="1">
            <a:off x="2325913" y="4228046"/>
            <a:ext cx="1731759" cy="515145"/>
          </a:xfrm>
          <a:prstGeom prst="straightConnector1">
            <a:avLst/>
          </a:prstGeom>
          <a:ln w="12700">
            <a:solidFill>
              <a:srgbClr val="9F11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12301" y="3599438"/>
            <a:ext cx="411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solidFill>
                  <a:srgbClr val="FF6600"/>
                </a:solidFill>
              </a:rPr>
              <a:t>Re</a:t>
            </a:r>
            <a:endParaRPr lang="pl-PL" sz="1050" dirty="0">
              <a:solidFill>
                <a:srgbClr val="FF66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38605" y="1137955"/>
            <a:ext cx="411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solidFill>
                  <a:srgbClr val="FF6600"/>
                </a:solidFill>
              </a:rPr>
              <a:t>Im</a:t>
            </a:r>
            <a:endParaRPr lang="pl-PL" sz="1050" dirty="0">
              <a:solidFill>
                <a:srgbClr val="FF66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76938" y="1191817"/>
            <a:ext cx="209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Jedna z współrzędnych będzie częścią rzeczywistą (Re), a druga urojoną (Im). </a:t>
            </a:r>
            <a:endParaRPr lang="pl-PL" sz="14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Straight Arrow Connector 77"/>
          <p:cNvCxnSpPr>
            <a:stCxn id="77" idx="1"/>
            <a:endCxn id="76" idx="3"/>
          </p:cNvCxnSpPr>
          <p:nvPr/>
        </p:nvCxnSpPr>
        <p:spPr>
          <a:xfrm flipH="1" flipV="1">
            <a:off x="4150110" y="1268760"/>
            <a:ext cx="2426828" cy="400111"/>
          </a:xfrm>
          <a:prstGeom prst="straightConnector1">
            <a:avLst/>
          </a:prstGeom>
          <a:ln w="127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7" idx="2"/>
            <a:endCxn id="75" idx="0"/>
          </p:cNvCxnSpPr>
          <p:nvPr/>
        </p:nvCxnSpPr>
        <p:spPr>
          <a:xfrm>
            <a:off x="7626144" y="2145924"/>
            <a:ext cx="491910" cy="1453514"/>
          </a:xfrm>
          <a:prstGeom prst="straightConnector1">
            <a:avLst/>
          </a:prstGeom>
          <a:ln w="127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 flipH="1" flipV="1">
            <a:off x="4486153" y="4555678"/>
            <a:ext cx="51025" cy="509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6" name="Straight Connector 85"/>
          <p:cNvCxnSpPr/>
          <p:nvPr/>
        </p:nvCxnSpPr>
        <p:spPr>
          <a:xfrm>
            <a:off x="3912023" y="4293096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914404" y="4581128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331566" y="4540986"/>
                <a:ext cx="570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>
                    <a:solidFill>
                      <a:srgbClr val="00B050"/>
                    </a:solidFill>
                  </a:rPr>
                  <a:t>1-3</a:t>
                </a:r>
                <a14:m>
                  <m:oMath xmlns:m="http://schemas.openxmlformats.org/officeDocument/2006/math">
                    <m:r>
                      <a:rPr lang="pl-PL" i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pl-PL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566" y="4540986"/>
                <a:ext cx="57028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9677" t="-8333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975119" y="5505762"/>
            <a:ext cx="17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Przykładowy zespolony punkt</a:t>
            </a:r>
            <a:endParaRPr lang="pl-PL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2325913" y="4725652"/>
            <a:ext cx="2103463" cy="1041720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/>
          <p:nvPr/>
        </p:nvCxnSpPr>
        <p:spPr>
          <a:xfrm>
            <a:off x="4067944" y="3709603"/>
            <a:ext cx="443721" cy="871525"/>
          </a:xfrm>
          <a:prstGeom prst="line">
            <a:avLst/>
          </a:prstGeom>
          <a:ln w="190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576938" y="4247285"/>
            <a:ext cx="23562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rgbClr val="93118D"/>
                </a:solidFill>
                <a:latin typeface="Times New Roman" pitchFamily="18" charset="0"/>
                <a:cs typeface="Times New Roman" pitchFamily="18" charset="0"/>
              </a:rPr>
              <a:t>Jaką wartość bezwzględną będziemy również rozumieć odległość od początku, tylko że będzie to początek układu współrzędnych.</a:t>
            </a:r>
            <a:endParaRPr lang="pl-PL" sz="1400" dirty="0">
              <a:solidFill>
                <a:srgbClr val="9311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Straight Arrow Connector 105"/>
          <p:cNvCxnSpPr>
            <a:stCxn id="105" idx="1"/>
          </p:cNvCxnSpPr>
          <p:nvPr/>
        </p:nvCxnSpPr>
        <p:spPr>
          <a:xfrm flipH="1" flipV="1">
            <a:off x="4597312" y="4247285"/>
            <a:ext cx="1979626" cy="584776"/>
          </a:xfrm>
          <a:prstGeom prst="straightConnector1">
            <a:avLst/>
          </a:prstGeom>
          <a:ln w="12700">
            <a:solidFill>
              <a:srgbClr val="9311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238985" y="3952716"/>
                <a:ext cx="1543311" cy="42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sz="105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l-PL" sz="105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05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pl-PL" sz="105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l-PL" sz="105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+(−</m:t>
                          </m:r>
                          <m:sSup>
                            <m:sSupPr>
                              <m:ctrlPr>
                                <a:rPr lang="pl-PL" sz="105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05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pl-PL" sz="105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l-PL" sz="105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pl-PL" sz="105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sz="105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sz="105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pl-PL" sz="105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985" y="3952716"/>
                <a:ext cx="1543311" cy="4211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1" name="TextBox 1040"/>
              <p:cNvSpPr txBox="1"/>
              <p:nvPr/>
            </p:nvSpPr>
            <p:spPr>
              <a:xfrm>
                <a:off x="4131279" y="5445224"/>
                <a:ext cx="4740130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pl-PL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pl-PL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pl-PL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pl-PL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pl-PL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pl-PL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l-PL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pl-PL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l-PL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(−</m:t>
                              </m:r>
                              <m:r>
                                <a:rPr lang="pl-PL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pl-PL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l-PL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pl-PL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pl-PL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1" name="TextBox 10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279" y="5445224"/>
                <a:ext cx="4740130" cy="843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09312" y="93175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Wartość bezwzględna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75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250"/>
                            </p:stCondLst>
                            <p:childTnLst>
                              <p:par>
                                <p:cTn id="1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2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8" grpId="0"/>
      <p:bldP spid="61" grpId="0"/>
      <p:bldP spid="71" grpId="0"/>
      <p:bldP spid="75" grpId="0"/>
      <p:bldP spid="76" grpId="0"/>
      <p:bldP spid="77" grpId="0"/>
      <p:bldP spid="85" grpId="0" animBg="1"/>
      <p:bldP spid="84" grpId="0"/>
      <p:bldP spid="90" grpId="0"/>
      <p:bldP spid="105" grpId="0"/>
      <p:bldP spid="111" grpId="1"/>
      <p:bldP spid="10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ymbol zastępczy zawartości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83406456"/>
                  </p:ext>
                </p:extLst>
              </p:nvPr>
            </p:nvGraphicFramePr>
            <p:xfrm>
              <a:off x="493712" y="1700809"/>
              <a:ext cx="8398768" cy="396043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Symbol zastępczy zawartości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83406456"/>
                  </p:ext>
                </p:extLst>
              </p:nvPr>
            </p:nvGraphicFramePr>
            <p:xfrm>
              <a:off x="493712" y="1700809"/>
              <a:ext cx="8398768" cy="396043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Funkcje związane z liczbami zespolonymi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512" y="1700808"/>
                <a:ext cx="8229600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Do tej pory zawsze kiedy natrafialiśmy na coś typu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/>
                          </a:rPr>
                          <m:t>−9</m:t>
                        </m:r>
                      </m:e>
                    </m:rad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wiedzieliśmy, że jest to bez sensu bo: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l-PL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=9 oraz (-3)</a:t>
                </a:r>
                <a:r>
                  <a:rPr lang="pl-PL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=9</a:t>
                </a:r>
              </a:p>
              <a:p>
                <a:pPr marL="0" indent="0">
                  <a:buNone/>
                </a:pPr>
                <a:endParaRPr lang="pl-PL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u="sng" dirty="0" smtClean="0">
                    <a:latin typeface="Times New Roman" pitchFamily="18" charset="0"/>
                    <a:cs typeface="Times New Roman" pitchFamily="18" charset="0"/>
                  </a:rPr>
                  <a:t>Rodziło to wiele problemów takich jak np.:</a:t>
                </a:r>
              </a:p>
              <a:p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Brak rozwiązań równania kwadratowego</a:t>
                </a:r>
              </a:p>
              <a:p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Konieczność sprawdzania dziedziny funkcji</a:t>
                </a: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512" y="1700808"/>
                <a:ext cx="8229600" cy="4536503"/>
              </a:xfrm>
              <a:blipFill rotWithShape="1">
                <a:blip r:embed="rId2"/>
                <a:stretch>
                  <a:fillRect l="-1852" t="-18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Historia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Jak wiadomo matematycy to leniwi ludzie, więc postanowili, nie przejmować się tym i wymyślili, że: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r>
                          <a:rPr lang="pl-PL" b="0" i="1" smtClean="0">
                            <a:latin typeface="Cambria Math"/>
                          </a:rPr>
                          <m:t>1</m:t>
                        </m:r>
                      </m:e>
                    </m:rad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, czyli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pl-PL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=-1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I za pomocą </a:t>
                </a:r>
                <a:r>
                  <a:rPr lang="pl-PL" i="1" dirty="0" smtClean="0">
                    <a:latin typeface="Times New Roman" pitchFamily="18" charset="0"/>
                    <a:cs typeface="Times New Roman" pitchFamily="18" charset="0"/>
                  </a:rPr>
                  <a:t>magicznego „i” 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dało się zdefiniować każdy pierwiastek liczby ujemnej: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i="1">
                              <a:latin typeface="Cambria Math"/>
                            </a:rPr>
                            <m:t>−9</m:t>
                          </m:r>
                        </m:e>
                      </m:ra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i="1">
                              <a:latin typeface="Cambria Math"/>
                              <a:ea typeface="Cambria Math"/>
                            </a:rPr>
                            <m:t>9∙</m:t>
                          </m:r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1)</m:t>
                          </m:r>
                        </m:e>
                      </m:ra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i="1"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</m:rad>
                      <m:r>
                        <a:rPr lang="pl-PL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=3</m:t>
                      </m:r>
                      <m:r>
                        <a:rPr lang="pl-PL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pl-PL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Ponieważ pisanie pierwiastków z liczb ujemnych nie wyglądało zbyt ładnie postanowiono już zawsze stosować literkę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  <a:blipFill rotWithShape="1">
                <a:blip r:embed="rId2"/>
                <a:stretch>
                  <a:fillRect l="-1852" t="-2957" r="-2741" b="-20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Historia c.d.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24847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+2x+2=0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Δ=2·2-2·1·4=4-8=-4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rad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pl-PL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l-PL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−2</m:t>
                          </m:r>
                          <m:r>
                            <a:rPr lang="pl-PL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  <m:r>
                            <a:rPr lang="pl-PL" sz="2400" i="1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  <m:r>
                        <a:rPr lang="pl-PL" sz="2400">
                          <a:latin typeface="Cambria Math"/>
                        </a:rPr>
                        <m:t>=−1</m:t>
                      </m:r>
                      <m:r>
                        <a:rPr lang="pl-PL" sz="2400" b="0" i="0" smtClean="0">
                          <a:latin typeface="Cambria Math"/>
                        </a:rPr>
                        <m:t>−</m:t>
                      </m:r>
                      <m:r>
                        <a:rPr lang="pl-PL" sz="2800" i="1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pl-PL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l-PL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i="1">
                              <a:latin typeface="Cambria Math"/>
                            </a:rPr>
                            <m:t>−2+2</m:t>
                          </m:r>
                          <m:r>
                            <a:rPr lang="pl-PL" sz="2400" i="1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  <m:r>
                        <a:rPr lang="pl-PL" sz="2400">
                          <a:latin typeface="Cambria Math"/>
                        </a:rPr>
                        <m:t>=−1+</m:t>
                      </m:r>
                      <m:r>
                        <a:rPr lang="pl-PL" sz="2800" i="1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pl-PL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pl-PL" sz="28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248472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45046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Rozwiązanie równania kwadratowego </a:t>
            </a:r>
            <a:b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wykorzystaniem liczb zespolonych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53650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Jak zauważyliśmy w przykładzie na poprzednim slajdzie liczba może składać się zarówno </a:t>
                </a:r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pl-PL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z 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części </a:t>
                </a:r>
                <a:r>
                  <a:rPr lang="pl-PL" i="1" dirty="0" smtClean="0">
                    <a:latin typeface="Times New Roman" pitchFamily="18" charset="0"/>
                    <a:cs typeface="Times New Roman" pitchFamily="18" charset="0"/>
                  </a:rPr>
                  <a:t>normalnej 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jaki i </a:t>
                </a:r>
                <a:r>
                  <a:rPr lang="pl-PL" i="1" dirty="0" smtClean="0">
                    <a:latin typeface="Times New Roman" pitchFamily="18" charset="0"/>
                    <a:cs typeface="Times New Roman" pitchFamily="18" charset="0"/>
                  </a:rPr>
                  <a:t>nienormalnej.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Obie te części mają swoje formalne nazwy:</a:t>
                </a: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Przykład:                             </a:t>
                </a:r>
                <a:r>
                  <a:rPr lang="pl-PL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pl-PL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pl-PL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pl-PL" sz="2800" dirty="0" smtClean="0">
                  <a:solidFill>
                    <a:srgbClr val="C00000"/>
                  </a:solidFill>
                  <a:latin typeface="Times New Roman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pl-PL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część rzeczywista	            część urojona	jednostak urojona</a:t>
                </a:r>
                <a:endParaRPr lang="pl-PL" sz="2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Postać ogólna:                   </a:t>
                </a:r>
                <a:r>
                  <a:rPr lang="pl-PL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pl-PL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pl-PL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pl-PL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pl-PL" sz="28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l-GR" sz="2800" dirty="0" smtClean="0">
                    <a:latin typeface="Times New Roman" pitchFamily="18" charset="0"/>
                    <a:cs typeface="Times New Roman" pitchFamily="18" charset="0"/>
                  </a:rPr>
                  <a:t>ϵ</a:t>
                </a:r>
                <a14:m>
                  <m:oMath xmlns:m="http://schemas.openxmlformats.org/officeDocument/2006/math">
                    <m:r>
                      <a:rPr lang="pl-PL" sz="2800" i="1" dirty="0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pl-PL" sz="28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=-1</a:t>
                </a:r>
                <a:endParaRPr lang="pl-PL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pl-PL" sz="2800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536504"/>
              </a:xfrm>
              <a:blipFill rotWithShape="1">
                <a:blip r:embed="rId2"/>
                <a:stretch>
                  <a:fillRect l="-1481" t="-1882" r="-2074" b="-20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3275856" y="4077073"/>
            <a:ext cx="1224136" cy="360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5856" y="4437112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08004" y="4077073"/>
            <a:ext cx="1800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08004" y="4550939"/>
            <a:ext cx="54006" cy="174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148064" y="4185085"/>
            <a:ext cx="720080" cy="252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932040" y="4437113"/>
            <a:ext cx="936104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Postać algebraiczna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2322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widać na powyższym obrazku </a:t>
            </a:r>
            <a:r>
              <a:rPr lang="pl-P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liczby rzeczywiste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podzbiór liczb zespolonych o częściu urojonej równej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0.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Liczby urojone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podzbiór liczb zespolonych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część rzeczywistej równej 0.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51" y="476672"/>
            <a:ext cx="5924550" cy="3390900"/>
          </a:xfrm>
          <a:prstGeom prst="rect">
            <a:avLst/>
          </a:prstGeom>
          <a:noFill/>
          <a:ln w="22225" cmpd="thickThin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Dodawanie liczb zespolonych jest analogiczne jak dodawanie liczb rzeczywistych mających część wymieraną i niewymierną: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(4 + 5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)+(7 + 9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) = 11 + 14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endParaRPr lang="pl-PL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(5 + 3i) + (8 - 7i) = 13 - 4i</a:t>
                </a:r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  <a:blipFill rotWithShape="1">
                <a:blip r:embed="rId2"/>
                <a:stretch>
                  <a:fillRect l="-1852" t="-1882" b="-43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47040" y="2852936"/>
            <a:ext cx="1576688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val 8"/>
          <p:cNvSpPr/>
          <p:nvPr/>
        </p:nvSpPr>
        <p:spPr>
          <a:xfrm>
            <a:off x="543481" y="5373216"/>
            <a:ext cx="114464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val 9"/>
          <p:cNvSpPr/>
          <p:nvPr/>
        </p:nvSpPr>
        <p:spPr>
          <a:xfrm>
            <a:off x="2097967" y="5373216"/>
            <a:ext cx="1033873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val 10"/>
          <p:cNvSpPr/>
          <p:nvPr/>
        </p:nvSpPr>
        <p:spPr>
          <a:xfrm>
            <a:off x="2276128" y="2908176"/>
            <a:ext cx="15766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/>
          <p:cNvSpPr txBox="1"/>
          <p:nvPr/>
        </p:nvSpPr>
        <p:spPr>
          <a:xfrm>
            <a:off x="709312" y="4221088"/>
            <a:ext cx="110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pierwszy składnik</a:t>
            </a:r>
            <a:endParaRPr lang="pl-P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4255" y="4221088"/>
            <a:ext cx="98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drugi składnik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4" idx="0"/>
            <a:endCxn id="3" idx="4"/>
          </p:cNvCxnSpPr>
          <p:nvPr/>
        </p:nvCxnSpPr>
        <p:spPr>
          <a:xfrm flipV="1">
            <a:off x="1262375" y="3789040"/>
            <a:ext cx="73009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</p:cNvCxnSpPr>
          <p:nvPr/>
        </p:nvCxnSpPr>
        <p:spPr>
          <a:xfrm flipH="1">
            <a:off x="1121229" y="4867419"/>
            <a:ext cx="141146" cy="5981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64471" y="3844280"/>
            <a:ext cx="0" cy="3768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39687" y="4867419"/>
            <a:ext cx="224786" cy="5057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18810" y="422108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część</a:t>
            </a:r>
          </a:p>
          <a:p>
            <a:pPr algn="ctr"/>
            <a:r>
              <a:rPr lang="pl-PL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„normalna”</a:t>
            </a:r>
            <a:endParaRPr lang="pl-PL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0873" y="4235280"/>
            <a:ext cx="158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część</a:t>
            </a:r>
          </a:p>
          <a:p>
            <a:pPr algn="ctr"/>
            <a:r>
              <a:rPr lang="pl-PL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„nienormalna</a:t>
            </a:r>
            <a:r>
              <a:rPr lang="pl-PL" i="1" dirty="0" smtClean="0">
                <a:solidFill>
                  <a:srgbClr val="7030A0"/>
                </a:solidFill>
              </a:rPr>
              <a:t>”</a:t>
            </a:r>
            <a:endParaRPr lang="pl-PL" i="1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>
            <a:stCxn id="12" idx="0"/>
          </p:cNvCxnSpPr>
          <p:nvPr/>
        </p:nvCxnSpPr>
        <p:spPr>
          <a:xfrm flipH="1" flipV="1">
            <a:off x="815058" y="3376228"/>
            <a:ext cx="1373166" cy="84486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2188224" y="3376228"/>
            <a:ext cx="283018" cy="84486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</p:cNvCxnSpPr>
          <p:nvPr/>
        </p:nvCxnSpPr>
        <p:spPr>
          <a:xfrm flipH="1">
            <a:off x="815058" y="4867419"/>
            <a:ext cx="1373166" cy="72182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</p:cNvCxnSpPr>
          <p:nvPr/>
        </p:nvCxnSpPr>
        <p:spPr>
          <a:xfrm>
            <a:off x="2188224" y="4867419"/>
            <a:ext cx="87904" cy="72182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0"/>
          </p:cNvCxnSpPr>
          <p:nvPr/>
        </p:nvCxnSpPr>
        <p:spPr>
          <a:xfrm flipH="1" flipV="1">
            <a:off x="1393620" y="3458854"/>
            <a:ext cx="1981702" cy="77642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0"/>
          </p:cNvCxnSpPr>
          <p:nvPr/>
        </p:nvCxnSpPr>
        <p:spPr>
          <a:xfrm flipH="1" flipV="1">
            <a:off x="3163898" y="3436042"/>
            <a:ext cx="211424" cy="79923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</p:cNvCxnSpPr>
          <p:nvPr/>
        </p:nvCxnSpPr>
        <p:spPr>
          <a:xfrm flipH="1">
            <a:off x="1357116" y="4881611"/>
            <a:ext cx="2018206" cy="72182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" idx="2"/>
          </p:cNvCxnSpPr>
          <p:nvPr/>
        </p:nvCxnSpPr>
        <p:spPr>
          <a:xfrm flipH="1">
            <a:off x="2887020" y="4881611"/>
            <a:ext cx="488302" cy="72182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34789" y="408258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suma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części</a:t>
            </a:r>
          </a:p>
          <a:p>
            <a:pPr algn="ctr"/>
            <a:r>
              <a:rPr lang="pl-PL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„normalnych”</a:t>
            </a:r>
            <a:endParaRPr lang="pl-PL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>
          <a:xfrm flipV="1">
            <a:off x="4426877" y="3421850"/>
            <a:ext cx="0" cy="660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852816" y="5005918"/>
            <a:ext cx="574061" cy="5833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31727" y="4082588"/>
            <a:ext cx="1934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suma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części</a:t>
            </a:r>
          </a:p>
          <a:p>
            <a:pPr algn="ctr"/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„nienormalnych”</a:t>
            </a:r>
            <a:endParaRPr lang="pl-PL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Arrow Connector 55"/>
          <p:cNvCxnSpPr>
            <a:stCxn id="55" idx="0"/>
          </p:cNvCxnSpPr>
          <p:nvPr/>
        </p:nvCxnSpPr>
        <p:spPr>
          <a:xfrm flipH="1" flipV="1">
            <a:off x="5218965" y="3421850"/>
            <a:ext cx="780017" cy="6607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336312" y="5005918"/>
            <a:ext cx="1662670" cy="5833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Dodawanie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4" grpId="0"/>
      <p:bldP spid="4" grpId="1"/>
      <p:bldP spid="5" grpId="0"/>
      <p:bldP spid="5" grpId="1"/>
      <p:bldP spid="12" grpId="0"/>
      <p:bldP spid="14" grpId="0"/>
      <p:bldP spid="47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680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Odejmowanie dwóch liczb zespolonych można potraktować jak dodawanie pierwszej liczby </a:t>
                </a:r>
                <a:br>
                  <a:rPr lang="pl-PL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i przeciwności pierwszej (liczby ze zmienionym znakiem).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(4 + 5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(7 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4 + 5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)+(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= -3 </a:t>
                </a:r>
                <a:r>
                  <a:rPr lang="pl-PL" dirty="0">
                    <a:latin typeface="Times New Roman" pitchFamily="18" charset="0"/>
                    <a:cs typeface="Times New Roman" pitchFamily="18" charset="0"/>
                  </a:rPr>
                  <a:t>+ 14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𝑖</m:t>
                    </m:r>
                  </m:oMath>
                </a14:m>
                <a:endParaRPr lang="pl-PL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680519"/>
              </a:xfrm>
              <a:blipFill rotWithShape="1">
                <a:blip r:embed="rId2"/>
                <a:stretch>
                  <a:fillRect l="-1852" t="-1823" r="-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Odejmowanie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68051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Mnożenie dwóch liczb zespolonych można wykonać tak jak mnożenie nawiasów, czyli każdy z pierwszego 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pomnożony przez 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każdy z drugiego.</a:t>
                </a:r>
              </a:p>
              <a:p>
                <a:pPr marL="0" indent="0">
                  <a:buNone/>
                </a:pPr>
                <a:r>
                  <a:rPr lang="pl-PL" dirty="0"/>
                  <a:t>(4 + 5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pl-PL" dirty="0" smtClean="0"/>
                  <a:t>)·(</a:t>
                </a:r>
                <a:r>
                  <a:rPr lang="pl-PL" dirty="0"/>
                  <a:t>7 </a:t>
                </a:r>
                <a:r>
                  <a:rPr lang="pl-PL" dirty="0" smtClean="0"/>
                  <a:t>- </a:t>
                </a:r>
                <a:r>
                  <a:rPr lang="pl-PL" dirty="0"/>
                  <a:t>9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𝑖</m:t>
                    </m:r>
                  </m:oMath>
                </a14:m>
                <a:r>
                  <a:rPr lang="pl-PL" dirty="0"/>
                  <a:t>) </a:t>
                </a:r>
                <a:r>
                  <a:rPr lang="pl-PL" dirty="0" smtClean="0"/>
                  <a:t>= 4·7 + 4·(-9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𝑖</m:t>
                    </m:r>
                  </m:oMath>
                </a14:m>
                <a:r>
                  <a:rPr lang="pl-PL" dirty="0" smtClean="0"/>
                  <a:t>) + 5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𝑖</m:t>
                    </m:r>
                    <m:r>
                      <a:rPr lang="pl-PL" i="1">
                        <a:latin typeface="Cambria Math"/>
                      </a:rPr>
                      <m:t> </m:t>
                    </m:r>
                  </m:oMath>
                </a14:m>
                <a:r>
                  <a:rPr lang="pl-PL" dirty="0" smtClean="0"/>
                  <a:t>·7 + 5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𝑖</m:t>
                    </m:r>
                    <m:r>
                      <a:rPr lang="pl-PL" i="1">
                        <a:latin typeface="Cambria Math"/>
                      </a:rPr>
                      <m:t> </m:t>
                    </m:r>
                  </m:oMath>
                </a14:m>
                <a:r>
                  <a:rPr lang="pl-PL" dirty="0" smtClean="0"/>
                  <a:t>·(-9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𝑖</m:t>
                    </m:r>
                  </m:oMath>
                </a14:m>
                <a:r>
                  <a:rPr lang="pl-PL" dirty="0" smtClean="0"/>
                  <a:t>)=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 smtClean="0"/>
                  <a:t>=28 – 36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𝑖</m:t>
                    </m:r>
                  </m:oMath>
                </a14:m>
                <a:r>
                  <a:rPr lang="pl-PL" dirty="0" smtClean="0"/>
                  <a:t> </a:t>
                </a:r>
                <a:r>
                  <a:rPr lang="pl-PL" dirty="0"/>
                  <a:t>+ </a:t>
                </a:r>
                <a:r>
                  <a:rPr lang="pl-PL" dirty="0" smtClean="0"/>
                  <a:t>35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pl-PL" baseline="30000" dirty="0" smtClean="0"/>
                  <a:t> </a:t>
                </a:r>
                <a:r>
                  <a:rPr lang="pl-PL" dirty="0" smtClean="0"/>
                  <a:t>- 45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𝑖</m:t>
                    </m:r>
                  </m:oMath>
                </a14:m>
                <a:r>
                  <a:rPr lang="pl-PL" baseline="30000" dirty="0" smtClean="0"/>
                  <a:t>2</a:t>
                </a:r>
                <a:r>
                  <a:rPr lang="pl-PL" dirty="0" smtClean="0"/>
                  <a:t>=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 smtClean="0"/>
                  <a:t>=28 +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𝑖</m:t>
                    </m:r>
                    <m:r>
                      <a:rPr lang="pl-PL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l-PL" dirty="0" smtClean="0"/>
                  <a:t>- 45·(-1)=28 +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𝑖</m:t>
                    </m:r>
                  </m:oMath>
                </a14:m>
                <a:r>
                  <a:rPr lang="pl-PL" dirty="0" smtClean="0"/>
                  <a:t> + 45 = 73 +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𝑖</m:t>
                    </m:r>
                  </m:oMath>
                </a14:m>
                <a:endParaRPr lang="pl-PL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680519"/>
              </a:xfrm>
              <a:blipFill rotWithShape="1">
                <a:blip r:embed="rId2"/>
                <a:stretch>
                  <a:fillRect l="-1852" t="-1302" r="-23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8527" y="3429000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pierwszy</a:t>
            </a:r>
          </a:p>
          <a:p>
            <a:pPr algn="ctr"/>
            <a:r>
              <a:rPr lang="pl-PL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pierwszym</a:t>
            </a:r>
            <a:endParaRPr lang="pl-PL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9439" y="3429000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pierwszy</a:t>
            </a:r>
          </a:p>
          <a:p>
            <a:pPr algn="ctr"/>
            <a:r>
              <a:rPr lang="pl-PL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 drugim</a:t>
            </a:r>
            <a:endParaRPr lang="pl-PL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7510" y="3645024"/>
            <a:ext cx="1229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drugi</a:t>
            </a:r>
          </a:p>
          <a:p>
            <a:pPr algn="ctr"/>
            <a:r>
              <a:rPr lang="pl-PL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 pierwszym</a:t>
            </a:r>
            <a:endParaRPr lang="pl-PL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9300" y="3665811"/>
            <a:ext cx="92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drugi</a:t>
            </a:r>
          </a:p>
          <a:p>
            <a:pPr algn="ctr"/>
            <a:r>
              <a:rPr lang="pl-PL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 drugim</a:t>
            </a:r>
            <a:endParaRPr lang="pl-PL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55576" y="3212976"/>
            <a:ext cx="345854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01430" y="3212976"/>
            <a:ext cx="878281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01430" y="3212976"/>
            <a:ext cx="2390449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27585" y="3233762"/>
            <a:ext cx="2045283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595755" y="3212976"/>
            <a:ext cx="277113" cy="30881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72868" y="3233762"/>
            <a:ext cx="1724444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418624" y="3212976"/>
            <a:ext cx="3023799" cy="36004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123728" y="3212976"/>
            <a:ext cx="2318695" cy="36004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42423" y="3212976"/>
            <a:ext cx="1713753" cy="36004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447501" y="3192190"/>
            <a:ext cx="4434668" cy="38082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706157" y="3192190"/>
            <a:ext cx="3176012" cy="38082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882169" y="3233762"/>
            <a:ext cx="1426135" cy="33925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88024" y="4599311"/>
            <a:ext cx="306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E24CC9"/>
                </a:solidFill>
                <a:latin typeface="Times New Roman" pitchFamily="18" charset="0"/>
                <a:cs typeface="Times New Roman" pitchFamily="18" charset="0"/>
              </a:rPr>
              <a:t>z definicji wiadomo że to -1</a:t>
            </a:r>
            <a:endParaRPr lang="pl-PL" sz="2000" dirty="0">
              <a:solidFill>
                <a:srgbClr val="E24C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>
            <a:endCxn id="58" idx="5"/>
          </p:cNvCxnSpPr>
          <p:nvPr/>
        </p:nvCxnSpPr>
        <p:spPr>
          <a:xfrm flipH="1" flipV="1">
            <a:off x="4020139" y="4381771"/>
            <a:ext cx="767885" cy="417996"/>
          </a:xfrm>
          <a:prstGeom prst="straightConnector1">
            <a:avLst/>
          </a:prstGeom>
          <a:ln w="19050">
            <a:solidFill>
              <a:srgbClr val="E24C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685349" y="4005064"/>
            <a:ext cx="392231" cy="441340"/>
          </a:xfrm>
          <a:prstGeom prst="ellipse">
            <a:avLst/>
          </a:prstGeom>
          <a:noFill/>
          <a:ln>
            <a:solidFill>
              <a:srgbClr val="E24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069469" y="4784378"/>
            <a:ext cx="1718555" cy="598130"/>
          </a:xfrm>
          <a:prstGeom prst="straightConnector1">
            <a:avLst/>
          </a:prstGeom>
          <a:ln w="19050">
            <a:solidFill>
              <a:srgbClr val="E24C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Mnożenie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3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250"/>
                            </p:stCondLst>
                            <p:childTnLst>
                              <p:par>
                                <p:cTn id="63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750"/>
                            </p:stCondLst>
                            <p:childTnLst>
                              <p:par>
                                <p:cTn id="92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250"/>
                            </p:stCondLst>
                            <p:childTnLst>
                              <p:par>
                                <p:cTn id="106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75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75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  <p:bldP spid="10" grpId="1"/>
      <p:bldP spid="11" grpId="0"/>
      <p:bldP spid="11" grpId="1"/>
      <p:bldP spid="52" grpId="0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>
              <a:lumMod val="5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1269</Words>
  <Application>Microsoft Office PowerPoint</Application>
  <PresentationFormat>Pokaz na ekranie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Piąte działanie arytmetyczne</dc:title>
  <dc:creator>Tomasz Herud</dc:creator>
  <cp:lastModifiedBy>EWA</cp:lastModifiedBy>
  <cp:revision>226</cp:revision>
  <dcterms:created xsi:type="dcterms:W3CDTF">2011-09-20T14:55:16Z</dcterms:created>
  <dcterms:modified xsi:type="dcterms:W3CDTF">2012-11-29T17:11:00Z</dcterms:modified>
</cp:coreProperties>
</file>