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4" r:id="rId2"/>
    <p:sldId id="271" r:id="rId3"/>
    <p:sldId id="284" r:id="rId4"/>
    <p:sldId id="285" r:id="rId5"/>
    <p:sldId id="286" r:id="rId6"/>
    <p:sldId id="281" r:id="rId7"/>
    <p:sldId id="287" r:id="rId8"/>
    <p:sldId id="275" r:id="rId9"/>
    <p:sldId id="290" r:id="rId10"/>
    <p:sldId id="289" r:id="rId11"/>
    <p:sldId id="273" r:id="rId12"/>
    <p:sldId id="288" r:id="rId13"/>
    <p:sldId id="291" r:id="rId14"/>
    <p:sldId id="29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CC9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50" autoAdjust="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2012-11-26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62926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2012-11-26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245909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2012-11-26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6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7" Type="http://schemas.openxmlformats.org/officeDocument/2006/relationships/image" Target="../media/image20.png"/><Relationship Id="rId1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3.png"/><Relationship Id="rId10" Type="http://schemas.openxmlformats.org/officeDocument/2006/relationships/image" Target="../media/image22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/>
          <p:nvPr/>
        </p:nvSpPr>
        <p:spPr>
          <a:xfrm>
            <a:off x="6300192" y="6525344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Autor: Tomasz Herud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74962" y="1878600"/>
            <a:ext cx="7776000" cy="1440000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gdyby </a:t>
            </a:r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można pierwiastkować pierwiastki liczb ujemnych?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403648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Liczby zespolone</a:t>
            </a:r>
            <a:b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część 2</a:t>
            </a:r>
            <a:endParaRPr lang="pl-PL" sz="3600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upa 10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12" name="Łącznik prostoliniowy 11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rostokąt 12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14" name="Obraz 13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5" name="Obraz 14"/>
            <p:cNvPicPr/>
            <p:nvPr/>
          </p:nvPicPr>
          <p:blipFill>
            <a:blip r:embed="rId3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6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3"/>
          <p:cNvSpPr txBox="1"/>
          <p:nvPr/>
        </p:nvSpPr>
        <p:spPr>
          <a:xfrm>
            <a:off x="6300192" y="908720"/>
            <a:ext cx="2843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Autor: Tomasz Herud</a:t>
            </a:r>
            <a:endParaRPr lang="pl-PL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5365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sz="3000" dirty="0" smtClean="0">
                    <a:latin typeface="Times New Roman" pitchFamily="18" charset="0"/>
                    <a:cs typeface="Times New Roman" pitchFamily="18" charset="0"/>
                  </a:rPr>
                  <a:t>Liczbę zespoloną można również przedstawić jako: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</m:d>
                    <m:sSup>
                      <m:sSupPr>
                        <m:ctrlPr>
                          <a:rPr lang="pl-PL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b="0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e</m:t>
                        </m:r>
                      </m:e>
                      <m:sup>
                        <m:r>
                          <a:rPr lang="pl-PL" i="1" smtClean="0">
                            <a:solidFill>
                              <a:srgbClr val="E24CC9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pl-PL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∝</m:t>
                        </m:r>
                      </m:sup>
                    </m:sSup>
                  </m:oMath>
                </a14:m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l-PL" sz="3000" dirty="0" smtClean="0">
                    <a:latin typeface="Times New Roman" pitchFamily="18" charset="0"/>
                    <a:cs typeface="Times New Roman" pitchFamily="18" charset="0"/>
                  </a:rPr>
                  <a:t>Co jest równe:</a:t>
                </a:r>
                <a:endParaRPr lang="pl-PL" sz="3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𝑧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cos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)+</m:t>
                    </m:r>
                    <m:r>
                      <a:rPr lang="pl-PL" i="1" smtClean="0">
                        <a:solidFill>
                          <a:srgbClr val="E24CC9"/>
                        </a:solidFill>
                        <a:latin typeface="Cambria Math"/>
                      </a:rPr>
                      <m:t>𝑖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sin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l-PL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l-PL" sz="3000" dirty="0" smtClean="0">
                    <a:latin typeface="Times New Roman" pitchFamily="18" charset="0"/>
                    <a:cs typeface="Times New Roman" pitchFamily="18" charset="0"/>
                  </a:rPr>
                  <a:t>Niestety dowód poprawności takiej konwersji jest ciężki i wymaga dodatkowo wykorzystania wzorów, których poprawność również należałoby dowieść.</a:t>
                </a:r>
                <a:endParaRPr lang="pl-PL" sz="3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l-PL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pl-PL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536504"/>
              </a:xfrm>
              <a:blipFill rotWithShape="1">
                <a:blip r:embed="rId2"/>
                <a:stretch>
                  <a:fillRect l="-1704" t="-1747" r="-229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Postać wykładnicza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229600" cy="482453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l-PL" sz="28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b="0" i="1" smtClean="0">
                                <a:latin typeface="Cambria Math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pl-PL" sz="28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l-PL" sz="28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pl-PL" sz="2800" b="0" i="1" smtClean="0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pl-PL" sz="2800" b="0" i="1" smtClean="0">
                            <a:latin typeface="Cambria Math"/>
                          </a:rPr>
                          <m:t>100</m:t>
                        </m:r>
                      </m:sup>
                    </m:sSup>
                  </m:oMath>
                </a14:m>
                <a:r>
                  <a:rPr lang="pl-PL" sz="2800" b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pl-PL" sz="28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𝐭𝐚𝐧</m:t>
                        </m:r>
                      </m:fName>
                      <m:e>
                        <m:d>
                          <m:dPr>
                            <m:ctrlPr>
                              <a:rPr lang="pl-PL" sz="2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d>
                      </m:e>
                    </m:func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l-PL" sz="2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𝟔𝟎</m:t>
                        </m:r>
                      </m:e>
                      <m:sup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𝒐</m:t>
                        </m:r>
                      </m:sup>
                    </m:sSup>
                  </m:oMath>
                </a14:m>
                <a:r>
                  <a:rPr lang="pl-PL" sz="2800" b="1" dirty="0" smtClean="0">
                    <a:solidFill>
                      <a:srgbClr val="002060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l-PL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800" b="1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  <m:sup>
                            <m:r>
                              <a:rPr lang="pl-PL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pl-PL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pl-PL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pl-PL" sz="28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l-PL" sz="2800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e>
                          <m:sup>
                            <m:r>
                              <a:rPr lang="pl-PL" sz="2800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pl-PL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e>
                    </m:rad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pl-PL" sz="2800" b="1" i="1" smtClean="0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pl-PL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l-PL" sz="2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i="1">
                                <a:latin typeface="Cambria Math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pl-PL" sz="28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l-PL" sz="28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pl-PL" sz="2800" i="1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pl-PL" sz="2800" i="1">
                            <a:latin typeface="Cambria Math"/>
                          </a:rPr>
                          <m:t>100</m:t>
                        </m:r>
                      </m:sup>
                    </m:sSup>
                    <m:r>
                      <a:rPr lang="pl-PL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b="0" i="1" smtClean="0">
                                <a:latin typeface="Cambria Math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pl-PL" sz="2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pl-PL" sz="2800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pl-PL" sz="2800" b="0" i="0" smtClean="0"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pl-PL" sz="2800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pl-PL" sz="2800" b="0" i="1" smtClean="0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pl-PL" sz="2800" b="0" i="1" smtClean="0">
                                                <a:latin typeface="Cambria Math"/>
                                              </a:rPr>
                                              <m:t>60</m:t>
                                            </m:r>
                                          </m:e>
                                          <m:sup>
                                            <m:r>
                                              <a:rPr lang="pl-PL" sz="2800" b="0" i="1" smtClean="0">
                                                <a:latin typeface="Cambria Math"/>
                                              </a:rPr>
                                              <m:t>𝑜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func>
                                <m:r>
                                  <a:rPr lang="pl-PL" sz="28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pl-PL" sz="2800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pl-PL" sz="2800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pl-PL" sz="2800" b="0" i="0" smtClean="0">
                                        <a:latin typeface="Cambria Math"/>
                                        <a:ea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pl-PL" sz="28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pl-PL" sz="28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pl-PL" sz="28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60</m:t>
                                            </m:r>
                                          </m:e>
                                          <m:sup>
                                            <m:r>
                                              <a:rPr lang="pl-PL" sz="28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𝑜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func>
                              </m:e>
                            </m:d>
                          </m:e>
                        </m:d>
                      </m:e>
                      <m: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sup>
                    </m:sSup>
                    <m:r>
                      <a:rPr lang="pl-PL" sz="28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800" b="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pl-PL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i="1">
                                <a:latin typeface="Cambria Math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pl-PL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800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pl-PL" sz="2800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pl-PL" sz="2800" b="0" i="1" smtClean="0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  <m:t>60</m:t>
                                    </m:r>
                                  </m:e>
                                  <m:sup>
                                    <m: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sup>
                            </m:sSup>
                          </m:e>
                        </m:d>
                      </m:e>
                      <m:sup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100</m:t>
                        </m:r>
                      </m:sup>
                    </m:sSup>
                    <m:r>
                      <a:rPr lang="pl-PL" sz="2800" i="1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100</m:t>
                        </m:r>
                      </m:sup>
                    </m:sSup>
                    <m:r>
                      <a:rPr lang="pl-PL" sz="2800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  <m:t>60</m:t>
                            </m:r>
                          </m:e>
                          <m:sup>
                            <m: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∙100</m:t>
                        </m:r>
                      </m:sup>
                    </m:sSup>
                    <m:r>
                      <a:rPr lang="pl-PL" sz="2800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pl-PL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100</m:t>
                        </m:r>
                      </m:sup>
                    </m:sSup>
                    <m:r>
                      <a:rPr lang="pl-PL" sz="28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pl-PL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8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800" i="1">
                                <a:latin typeface="Cambria Math"/>
                                <a:ea typeface="Cambria Math"/>
                              </a:rPr>
                              <m:t>6</m:t>
                            </m:r>
                            <m: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  <m:t>00</m:t>
                            </m:r>
                            <m:r>
                              <a:rPr lang="pl-PL" sz="28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8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  <m:r>
                      <a:rPr lang="pl-PL" sz="2800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pl-PL" sz="28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100</m:t>
                          </m:r>
                        </m:sup>
                      </m:sSup>
                      <m:r>
                        <a:rPr lang="pl-PL" sz="28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pl-PL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pl-PL" sz="28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l-PL" sz="2800" b="0" i="1" smtClean="0">
                                  <a:latin typeface="Cambria Math"/>
                                  <a:ea typeface="Cambria Math"/>
                                </a:rPr>
                                <m:t>240</m:t>
                              </m:r>
                            </m:e>
                            <m:sup>
                              <m:r>
                                <a:rPr lang="pl-PL" sz="2800" i="1"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  <m:r>
                        <a:rPr lang="pl-PL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pl-PL" sz="2800" i="1">
                              <a:latin typeface="Cambria Math"/>
                              <a:ea typeface="Cambria Math"/>
                            </a:rPr>
                            <m:t>100</m:t>
                          </m:r>
                        </m:sup>
                      </m:sSup>
                      <m:d>
                        <m:dPr>
                          <m:ctrlPr>
                            <a:rPr lang="pl-PL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pl-PL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240</m:t>
                                      </m:r>
                                    </m:e>
                                    <m:sup>
                                      <m: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𝑜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pl-PL" sz="2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pl-PL" sz="28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l-PL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unc>
                            <m:funcPr>
                              <m:ctrlPr>
                                <a:rPr lang="pl-PL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240</m:t>
                                      </m:r>
                                    </m:e>
                                    <m:sup>
                                      <m:r>
                                        <a:rPr lang="pl-PL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𝑜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  <m:r>
                        <a:rPr lang="pl-PL" sz="2800" b="0" i="1" smtClean="0">
                          <a:latin typeface="Cambria Math"/>
                          <a:ea typeface="Cambria Math"/>
                        </a:rPr>
                        <m:t>= </m:t>
                      </m:r>
                    </m:oMath>
                  </m:oMathPara>
                </a14:m>
                <a:endParaRPr lang="pl-PL" sz="28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sz="2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100</m:t>
                        </m:r>
                      </m:sup>
                    </m:sSup>
                    <m:d>
                      <m:dPr>
                        <m:ctrlPr>
                          <a:rPr lang="pl-PL" sz="28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−0,5+</m:t>
                        </m:r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800" i="1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pl-PL" sz="28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pl-PL" sz="2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pl-PL" sz="2800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pl-PL" sz="28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pl-PL" sz="2800" b="0" i="1" smtClean="0">
                        <a:latin typeface="Cambria Math"/>
                        <a:ea typeface="Cambria Math"/>
                      </a:rPr>
                      <m:t>=−</m:t>
                    </m:r>
                    <m:sSup>
                      <m:sSupPr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99</m:t>
                        </m:r>
                      </m:sup>
                    </m:sSup>
                    <m:r>
                      <a:rPr lang="pl-PL" sz="2800" b="0" i="1" smtClean="0"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99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pl-PL" sz="2800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8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pl-PL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229600" cy="4824535"/>
              </a:xfrm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076056" y="1434436"/>
                <a:ext cx="37735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𝟔𝟎𝟎𝟎</m:t>
                          </m:r>
                        </m:e>
                        <m:sup>
                          <m: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𝒐</m:t>
                          </m:r>
                        </m:sup>
                      </m:sSup>
                      <m:r>
                        <a:rPr lang="pl-PL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pl-PL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𝟏𝟔</m:t>
                      </m:r>
                      <m:r>
                        <a:rPr lang="pl-PL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pl-PL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𝒐</m:t>
                          </m:r>
                        </m:sup>
                      </m:sSup>
                      <m:r>
                        <a:rPr lang="pl-PL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𝟐𝟒𝟎</m:t>
                          </m:r>
                        </m:e>
                        <m:sup>
                          <m: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𝒐</m:t>
                          </m:r>
                        </m:sup>
                      </m:sSup>
                      <m:r>
                        <a:rPr lang="pl-PL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𝟐𝟒𝟎</m:t>
                          </m:r>
                        </m:e>
                        <m:sup>
                          <m:r>
                            <a:rPr lang="pl-PL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𝒐</m:t>
                          </m:r>
                        </m:sup>
                      </m:sSup>
                    </m:oMath>
                  </m:oMathPara>
                </a14:m>
                <a:endParaRPr lang="pl-PL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434436"/>
                <a:ext cx="377353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Potęgowanie liczb zespolonych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2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363272" cy="48245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pl-PL" sz="2400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b="0" i="1" smtClean="0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−648+648</m:t>
                        </m:r>
                        <m:rad>
                          <m:radPr>
                            <m:degHide m:val="on"/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</m:e>
                    </m:rad>
                  </m:oMath>
                </a14:m>
                <a:r>
                  <a:rPr lang="pl-PL" sz="2400" b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l-PL" sz="24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648</m:t>
                        </m:r>
                        <m:rad>
                          <m:radPr>
                            <m:degHide m:val="on"/>
                            <m:ctrlP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−648</m:t>
                        </m:r>
                      </m:den>
                    </m:f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−60</m:t>
                        </m:r>
                      </m:e>
                      <m:sup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𝑜</m:t>
                        </m:r>
                      </m:sup>
                    </m:sSup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180</m:t>
                        </m:r>
                      </m:e>
                      <m:sup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pl-PL" sz="2400" b="0" dirty="0" smtClean="0">
                    <a:solidFill>
                      <a:srgbClr val="002060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r>
                  <a:rPr lang="pl-PL" sz="2400" b="1" dirty="0" smtClean="0">
                    <a:solidFill>
                      <a:srgbClr val="002060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 należy do 2giej ćwiartki, więc </a:t>
                </a:r>
                <a14:m>
                  <m:oMath xmlns:m="http://schemas.openxmlformats.org/officeDocument/2006/math">
                    <m:r>
                      <a:rPr lang="pl-PL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pl-PL" sz="24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pl-PL" sz="2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𝟏𝟐𝟎</m:t>
                        </m:r>
                      </m:e>
                      <m:sup>
                        <m:r>
                          <a:rPr lang="pl-PL" sz="24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𝒐</m:t>
                        </m:r>
                      </m:sup>
                    </m:sSup>
                  </m:oMath>
                </a14:m>
                <a:endParaRPr lang="pl-PL" sz="2400" b="1" dirty="0" smtClean="0">
                  <a:solidFill>
                    <a:srgbClr val="00206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648</m:t>
                            </m:r>
                          </m:e>
                          <m:sup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(648</m:t>
                            </m:r>
                            <m:rad>
                              <m:radPr>
                                <m:degHide m:val="on"/>
                                <m:ctrlP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pl-PL" sz="2400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648</m:t>
                            </m:r>
                          </m:e>
                          <m:sup>
                            <m:r>
                              <a:rPr lang="pl-PL" sz="2400" b="0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=2</m:t>
                    </m:r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pl-PL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648=1296</m:t>
                    </m:r>
                  </m:oMath>
                </a14:m>
                <a:r>
                  <a:rPr lang="pl-PL" sz="24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−648+648</m:t>
                        </m:r>
                        <m:rad>
                          <m:radPr>
                            <m:degHide m:val="on"/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</m:e>
                    </m:rad>
                    <m:r>
                      <a:rPr lang="pl-PL" sz="2400" b="0" i="1" smtClean="0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1296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120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400" b="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1296</m:t>
                        </m:r>
                      </m:e>
                    </m:rad>
                    <m:r>
                      <a:rPr lang="pl-PL" sz="2400" i="1" smtClean="0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120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120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120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pl-PL" sz="24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/>
                      </a:rPr>
                      <m:t>=6</m:t>
                    </m:r>
                    <m:d>
                      <m:dPr>
                        <m:ctrlPr>
                          <a:rPr lang="pl-PL" sz="2400" b="0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pl-PL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pl-PL" sz="2400" b="0" i="1" smtClean="0">
                            <a:latin typeface="Cambria Math"/>
                          </a:rPr>
                          <m:t>+</m:t>
                        </m:r>
                        <m:r>
                          <a:rPr lang="pl-PL" sz="2400" b="0" i="1" smtClean="0">
                            <a:latin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</m:e>
                    </m: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pl-PL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b="0" i="1" smtClean="0">
                        <a:latin typeface="Cambria Math"/>
                        <a:ea typeface="Cambria Math"/>
                      </a:rPr>
                      <m:t>+6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pl-PL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pl-PL" sz="2400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+3</m:t>
                    </m:r>
                    <m:r>
                      <a:rPr lang="pl-PL" sz="24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363272" cy="4824535"/>
              </a:xfrm>
              <a:blipFill rotWithShape="1">
                <a:blip r:embed="rId2"/>
                <a:stretch>
                  <a:fillRect l="-109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6660232" y="5301208"/>
            <a:ext cx="1440160" cy="504056"/>
          </a:xfrm>
          <a:prstGeom prst="roundRect">
            <a:avLst/>
          </a:prstGeom>
          <a:noFill/>
          <a:ln w="50800"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52320" y="4437112"/>
            <a:ext cx="0" cy="792088"/>
          </a:xfrm>
          <a:prstGeom prst="straightConnector1">
            <a:avLst/>
          </a:prstGeom>
          <a:ln w="22225">
            <a:solidFill>
              <a:srgbClr val="E24CC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72200" y="3924345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b="1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Niestety to nie jest jedyne rozwiązanie</a:t>
            </a:r>
            <a:endParaRPr lang="pl-PL" sz="1600" b="1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Pierwiastkowanie liczb zespolonych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363272" cy="482453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pl-PL" sz="2400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b="0" i="1" smtClean="0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−648+648</m:t>
                        </m:r>
                        <m:rad>
                          <m:radPr>
                            <m:degHide m:val="on"/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i="1">
                                <a:latin typeface="Cambria Math"/>
                              </a:rPr>
                              <m:t>3</m:t>
                            </m:r>
                          </m:e>
                        </m:rad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</m:e>
                    </m:rad>
                    <m:r>
                      <a:rPr lang="pl-PL" sz="2400" b="0" i="1" smtClean="0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r>
                          <a:rPr lang="pl-PL" sz="2400" i="1">
                            <a:latin typeface="Cambria Math"/>
                          </a:rPr>
                          <m:t>1296</m:t>
                        </m:r>
                      </m:e>
                    </m:rad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120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400" b="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120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48</m:t>
                                </m:r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84</m:t>
                                </m:r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120</m:t>
                                </m:r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1560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</a:rPr>
                      <m:t>=6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ctrlPr>
                          <a:rPr lang="pl-PL" sz="2400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pl-PL" sz="2400" i="1">
                            <a:latin typeface="Cambria Math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</a:rPr>
                              <m:t>𝑖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1920</m:t>
                                </m:r>
                              </m:e>
                              <m:sup>
                                <m: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  <m:t>𝑜</m:t>
                                </m:r>
                              </m:sup>
                            </m:sSup>
                          </m:sup>
                        </m:sSup>
                      </m:e>
                    </m:rad>
                  </m:oMath>
                </a14:m>
                <a:r>
                  <a:rPr lang="pl-PL" sz="2400" b="0" dirty="0" smtClean="0">
                    <a:latin typeface="Times New Roman" pitchFamily="18" charset="0"/>
                    <a:cs typeface="Times New Roman" pitchFamily="18" charset="0"/>
                  </a:rPr>
                  <a:t>=…</a:t>
                </a:r>
              </a:p>
              <a:p>
                <a:pPr marL="0" indent="0">
                  <a:buNone/>
                </a:pPr>
                <a:r>
                  <a:rPr lang="pl-PL" sz="2400" b="1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Co odpowiada kolejno: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 smtClean="0">
                                <a:latin typeface="Cambria Math"/>
                                <a:ea typeface="Cambria Math"/>
                              </a:rPr>
                              <m:t>12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48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84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12</m:t>
                            </m:r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56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9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20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:4</m:t>
                        </m:r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pl-PL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pl-PL" sz="2400" b="1" i="1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Co odpowiada kolejno: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12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21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39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48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</m:oMath>
                </a14:m>
                <a:r>
                  <a:rPr lang="pl-PL" sz="240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	</a:t>
                </a:r>
                <a:r>
                  <a:rPr lang="pl-PL" sz="2400" dirty="0">
                    <a:latin typeface="Times New Roman" pitchFamily="18" charset="0"/>
                    <a:cs typeface="Times New Roman" pitchFamily="18" charset="0"/>
                  </a:rPr>
                  <a:t> …</a:t>
                </a:r>
                <a:endParaRPr lang="pl-PL" sz="2400" i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Kąty </a:t>
                </a: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5ty i 6ty są takie same jak 1szy i </a:t>
                </a: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2gi. </a:t>
                </a:r>
                <a:r>
                  <a:rPr lang="pl-PL" sz="2400" b="1" dirty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N</a:t>
                </a: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ietrudno </a:t>
                </a: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się</a:t>
                </a:r>
              </a:p>
              <a:p>
                <a:pPr marL="0" indent="0" algn="ctr">
                  <a:buNone/>
                </a:pP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domyślić, że mamy tu cykl o okresie 4.</a:t>
                </a: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363272" cy="4824535"/>
              </a:xfrm>
              <a:blipFill rotWithShape="1">
                <a:blip r:embed="rId2"/>
                <a:stretch>
                  <a:fillRect l="-1093" b="-278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467544" y="4509120"/>
            <a:ext cx="1080120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Rounded Rectangle 12"/>
          <p:cNvSpPr/>
          <p:nvPr/>
        </p:nvSpPr>
        <p:spPr>
          <a:xfrm>
            <a:off x="2339752" y="4509120"/>
            <a:ext cx="1080120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Pierwiastkowanie liczb zespolonych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92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507288" cy="482453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 smtClean="0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  <m:r>
                      <a:rPr lang="pl-PL" sz="2400" i="1">
                        <a:latin typeface="Cambria Math"/>
                      </a:rPr>
                      <m:t>=6</m:t>
                    </m:r>
                    <m:d>
                      <m:dPr>
                        <m:ctrlPr>
                          <a:rPr lang="pl-PL" sz="2400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pl-PL" sz="2400" i="1">
                            <a:latin typeface="Cambria Math"/>
                          </a:rPr>
                          <m:t>+</m:t>
                        </m:r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30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</m:e>
                    </m:d>
                    <m:r>
                      <a:rPr lang="pl-PL" sz="2400" i="1">
                        <a:latin typeface="Cambria Math"/>
                        <a:ea typeface="Cambria Math"/>
                      </a:rPr>
                      <m:t>=6∙</m:t>
                    </m:r>
                    <m:f>
                      <m:f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i="1">
                        <a:latin typeface="Cambria Math"/>
                        <a:ea typeface="Cambria Math"/>
                      </a:rPr>
                      <m:t>+6∙</m:t>
                    </m:r>
                    <m:f>
                      <m:f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400" b="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400" i="1">
                        <a:latin typeface="Cambria Math"/>
                        <a:ea typeface="Cambria Math"/>
                      </a:rPr>
                      <m:t>+3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m:rPr>
                        <m:nor/>
                      </m:rPr>
                      <a:rPr lang="pl-PL" sz="2400" dirty="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12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  <m:r>
                      <a:rPr lang="pl-PL" sz="2400" i="1">
                        <a:latin typeface="Cambria Math"/>
                      </a:rPr>
                      <m:t>=6</m:t>
                    </m:r>
                    <m:d>
                      <m:dPr>
                        <m:ctrlPr>
                          <a:rPr lang="pl-PL" sz="2400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12</m:t>
                                    </m:r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pl-PL" sz="2400" i="1">
                            <a:latin typeface="Cambria Math"/>
                          </a:rPr>
                          <m:t>+</m:t>
                        </m:r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12</m:t>
                                    </m:r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</m:e>
                    </m:d>
                    <m:r>
                      <a:rPr lang="pl-PL" sz="2400" i="1">
                        <a:latin typeface="Cambria Math"/>
                        <a:ea typeface="Cambria Math"/>
                      </a:rPr>
                      <m:t>=6∙</m:t>
                    </m:r>
                    <m:d>
                      <m:dPr>
                        <m:ctrlPr>
                          <a:rPr lang="pl-PL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pl-PL" sz="2400" i="1">
                        <a:latin typeface="Cambria Math"/>
                        <a:ea typeface="Cambria Math"/>
                      </a:rPr>
                      <m:t>+6∙</m:t>
                    </m:r>
                    <m:f>
                      <m:f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40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3+3</m:t>
                    </m:r>
                    <m:rad>
                      <m:radPr>
                        <m:degHide m:val="on"/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m:rPr>
                        <m:nor/>
                      </m:rPr>
                      <a:rPr lang="pl-PL" sz="2400" dirty="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/>
                          <a:ea typeface="Cambria Math"/>
                        </a:rPr>
                        <m:t>6</m:t>
                      </m:r>
                      <m:sSup>
                        <m:sSupPr>
                          <m:ctrlPr>
                            <a:rPr lang="pl-PL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2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l-PL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pl-PL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l-PL" sz="2400" b="0" i="1" smtClean="0">
                                  <a:latin typeface="Cambria Math"/>
                                  <a:ea typeface="Cambria Math"/>
                                </a:rPr>
                                <m:t>21</m:t>
                              </m:r>
                              <m:r>
                                <a:rPr lang="pl-PL" sz="2400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pl-PL" sz="2400" i="1">
                                  <a:latin typeface="Cambria Math"/>
                                  <a:ea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  <m:r>
                        <a:rPr lang="pl-PL" sz="2400" i="1">
                          <a:latin typeface="Cambria Math"/>
                        </a:rPr>
                        <m:t>=6</m:t>
                      </m:r>
                      <m:d>
                        <m:dPr>
                          <m:ctrlPr>
                            <a:rPr lang="pl-PL" sz="2400" i="1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pl-PL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4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l-PL" sz="24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2400" b="0" i="1" smtClean="0">
                                          <a:latin typeface="Cambria Math"/>
                                        </a:rPr>
                                        <m:t>21</m:t>
                                      </m:r>
                                      <m:r>
                                        <a:rPr lang="pl-PL" sz="24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sup>
                                      <m:r>
                                        <a:rPr lang="pl-PL" sz="2400" i="1">
                                          <a:latin typeface="Cambria Math"/>
                                        </a:rPr>
                                        <m:t>𝑜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pl-PL" sz="2400" i="1">
                              <a:latin typeface="Cambria Math"/>
                            </a:rPr>
                            <m:t>+</m:t>
                          </m:r>
                          <m:r>
                            <a:rPr lang="pl-PL" sz="2400" i="1">
                              <a:latin typeface="Cambria Math"/>
                            </a:rPr>
                            <m:t>𝑖</m:t>
                          </m:r>
                          <m:r>
                            <a:rPr lang="pl-PL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func>
                            <m:funcPr>
                              <m:ctrlPr>
                                <a:rPr lang="pl-PL" sz="24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40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pl-PL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l-PL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21</m:t>
                                      </m:r>
                                      <m:r>
                                        <a:rPr lang="pl-PL" sz="2400" i="1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e>
                                    <m:sup>
                                      <m:r>
                                        <a:rPr lang="pl-PL" sz="2400" i="1">
                                          <a:latin typeface="Cambria Math"/>
                                          <a:ea typeface="Cambria Math"/>
                                        </a:rPr>
                                        <m:t>𝑜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</m:e>
                      </m:d>
                      <m:r>
                        <a:rPr lang="pl-PL" sz="2400" i="1">
                          <a:latin typeface="Cambria Math"/>
                          <a:ea typeface="Cambria Math"/>
                        </a:rPr>
                        <m:t>=6∙</m:t>
                      </m:r>
                      <m:d>
                        <m:dPr>
                          <m:ctrlPr>
                            <a:rPr lang="pl-PL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pl-PL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sz="2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pl-PL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pl-PL" sz="2400" i="1">
                          <a:latin typeface="Cambria Math"/>
                          <a:ea typeface="Cambria Math"/>
                        </a:rPr>
                        <m:t>+6∙</m:t>
                      </m:r>
                      <m:d>
                        <m:dPr>
                          <m:ctrlPr>
                            <a:rPr lang="pl-PL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l-PL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l-PL" sz="2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pl-PL" sz="2400" i="1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l-PL" sz="2400" i="1">
                          <a:latin typeface="Cambria Math"/>
                          <a:ea typeface="Cambria Math"/>
                        </a:rPr>
                        <m:t>= </m:t>
                      </m:r>
                    </m:oMath>
                  </m:oMathPara>
                </a14:m>
                <a:endParaRPr lang="pl-PL" sz="2400" i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b="0" i="1" smtClean="0">
                        <a:latin typeface="Cambria Math"/>
                        <a:ea typeface="Cambria Math"/>
                      </a:rPr>
                      <m:t>=−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3</m:t>
                    </m:r>
                    <m:rad>
                      <m:radPr>
                        <m:degHide m:val="on"/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m:rPr>
                        <m:nor/>
                      </m:rPr>
                      <a:rPr lang="pl-PL" sz="2400" dirty="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l-PL" sz="2400" i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6</m:t>
                    </m:r>
                    <m:sSup>
                      <m:sSup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pl-PL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00</m:t>
                            </m:r>
                          </m:e>
                          <m:sup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𝑜</m:t>
                            </m:r>
                          </m:sup>
                        </m:sSup>
                      </m:sup>
                    </m:sSup>
                    <m:r>
                      <a:rPr lang="pl-PL" sz="2400" i="1">
                        <a:latin typeface="Cambria Math"/>
                      </a:rPr>
                      <m:t>=6</m:t>
                    </m:r>
                    <m:d>
                      <m:dPr>
                        <m:ctrlPr>
                          <a:rPr lang="pl-PL" sz="2400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pl-PL" sz="2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pl-PL" sz="2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pl-PL" sz="2400" i="1">
                            <a:latin typeface="Cambria Math"/>
                          </a:rPr>
                          <m:t>+</m:t>
                        </m:r>
                        <m:r>
                          <a:rPr lang="pl-PL" sz="2400" i="1">
                            <a:latin typeface="Cambria Math"/>
                          </a:rPr>
                          <m:t>𝑖</m:t>
                        </m:r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sz="240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sz="2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  <m:r>
                                      <a:rPr lang="pl-PL" sz="2400" b="0" i="1" smtClean="0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pl-PL" sz="2400" i="1">
                                        <a:latin typeface="Cambria Math"/>
                                        <a:ea typeface="Cambria Math"/>
                                      </a:rPr>
                                      <m:t>𝑜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</m:e>
                    </m:d>
                    <m:r>
                      <a:rPr lang="pl-PL" sz="2400" i="1">
                        <a:latin typeface="Cambria Math"/>
                        <a:ea typeface="Cambria Math"/>
                      </a:rPr>
                      <m:t>=6∙</m:t>
                    </m:r>
                    <m:f>
                      <m:fPr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pl-PL" sz="2400" i="1">
                        <a:latin typeface="Cambria Math"/>
                        <a:ea typeface="Cambria Math"/>
                      </a:rPr>
                      <m:t>+6∙</m:t>
                    </m:r>
                    <m:d>
                      <m:dPr>
                        <m:ctrlPr>
                          <a:rPr lang="pl-PL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l-PL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pl-PL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l-PL" sz="24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pl-PL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pl-PL" sz="2400" i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l-PL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pl-PL" sz="2400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pl-PL" sz="2400" i="1">
                        <a:latin typeface="Cambria Math"/>
                        <a:ea typeface="Cambria Math"/>
                      </a:rPr>
                      <m:t>3</m:t>
                    </m:r>
                    <m:rad>
                      <m:radPr>
                        <m:degHide m:val="on"/>
                        <m:ctrlPr>
                          <a:rPr lang="pl-PL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sz="2400" i="1">
                        <a:latin typeface="Cambria Math"/>
                        <a:ea typeface="Cambria Math"/>
                      </a:rPr>
                      <m:t>𝑖</m:t>
                    </m:r>
                    <m:r>
                      <m:rPr>
                        <m:nor/>
                      </m:rPr>
                      <a:rPr lang="pl-PL" sz="2400" dirty="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pl-PL" sz="2400" b="1" dirty="0" smtClean="0">
                    <a:solidFill>
                      <a:srgbClr val="E24CC9"/>
                    </a:solidFill>
                    <a:latin typeface="Times New Roman" pitchFamily="18" charset="0"/>
                    <a:cs typeface="Times New Roman" pitchFamily="18" charset="0"/>
                  </a:rPr>
                  <a:t>Czyli mamy aż 4 rozwiązania. Ma to związek z stopniem pierwiastka.</a:t>
                </a:r>
                <a:endParaRPr lang="pl-PL" sz="2400" b="1" dirty="0">
                  <a:solidFill>
                    <a:srgbClr val="E24CC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507288" cy="4824535"/>
              </a:xfrm>
              <a:blipFill rotWithShape="1">
                <a:blip r:embed="rId2"/>
                <a:stretch>
                  <a:fillRect l="-215" r="-21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Pierwiastkowanie liczb zespolonych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24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2512" y="1988840"/>
            <a:ext cx="8229600" cy="3024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Wiemy już co by było gdyby można pierwiastkować liczby ujemne.</a:t>
            </a:r>
          </a:p>
          <a:p>
            <a:pPr marL="0" indent="0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co by było gdyby te pierwiastki z liczb ujemnych również można było pierwiastkować?</a:t>
            </a:r>
          </a:p>
          <a:p>
            <a:pPr marL="0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 by było gdyby?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398257" y="1549241"/>
            <a:ext cx="32917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5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Do tej pory rozumieliśmy liczbę zespoloną jako parę liczb rzeczywistych reprezentujących część rzeczywistą </a:t>
            </a:r>
            <a:r>
              <a:rPr lang="pl-PL" sz="15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5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15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urojoną.</a:t>
            </a:r>
            <a:endParaRPr lang="pl-PL" sz="1500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160495" y="3284984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-1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016851" y="3028709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1917933" y="3923764"/>
                <a:ext cx="5702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>
                    <a:solidFill>
                      <a:srgbClr val="00B050"/>
                    </a:solidFill>
                  </a:rPr>
                  <a:t>4-3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pl-PL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933" y="3923764"/>
                <a:ext cx="570284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9677" t="-8333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a 50"/>
          <p:cNvGrpSpPr/>
          <p:nvPr/>
        </p:nvGrpSpPr>
        <p:grpSpPr>
          <a:xfrm>
            <a:off x="1097752" y="1778261"/>
            <a:ext cx="6912768" cy="3672408"/>
            <a:chOff x="1097752" y="1778261"/>
            <a:chExt cx="6912768" cy="3672408"/>
          </a:xfrm>
        </p:grpSpPr>
        <p:grpSp>
          <p:nvGrpSpPr>
            <p:cNvPr id="49" name="Grupa 48"/>
            <p:cNvGrpSpPr/>
            <p:nvPr/>
          </p:nvGrpSpPr>
          <p:grpSpPr>
            <a:xfrm>
              <a:off x="3995936" y="3011628"/>
              <a:ext cx="288032" cy="288032"/>
              <a:chOff x="3913839" y="2713856"/>
              <a:chExt cx="288032" cy="288032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054105" y="2713856"/>
                <a:ext cx="0" cy="288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913839" y="2857872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upa 47"/>
            <p:cNvGrpSpPr/>
            <p:nvPr/>
          </p:nvGrpSpPr>
          <p:grpSpPr>
            <a:xfrm>
              <a:off x="1097752" y="1778261"/>
              <a:ext cx="6912768" cy="3672408"/>
              <a:chOff x="1029769" y="1489720"/>
              <a:chExt cx="6912768" cy="3672408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6646393" y="2713856"/>
                <a:ext cx="0" cy="28803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a 46"/>
              <p:cNvGrpSpPr/>
              <p:nvPr/>
            </p:nvGrpSpPr>
            <p:grpSpPr>
              <a:xfrm>
                <a:off x="1029769" y="1489720"/>
                <a:ext cx="6912768" cy="3672408"/>
                <a:chOff x="1029769" y="1489720"/>
                <a:chExt cx="6912768" cy="3672408"/>
              </a:xfrm>
            </p:grpSpPr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1629943" y="2060339"/>
                  <a:ext cx="695970" cy="790104"/>
                </a:xfrm>
                <a:prstGeom prst="straightConnector1">
                  <a:avLst/>
                </a:prstGeom>
                <a:ln w="22225">
                  <a:solidFill>
                    <a:srgbClr val="E24CC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/>
                <p:nvPr/>
              </p:nvCxnSpPr>
              <p:spPr>
                <a:xfrm>
                  <a:off x="1629943" y="2060339"/>
                  <a:ext cx="2433238" cy="1655164"/>
                </a:xfrm>
                <a:prstGeom prst="straightConnector1">
                  <a:avLst/>
                </a:prstGeom>
                <a:ln w="22225">
                  <a:solidFill>
                    <a:srgbClr val="E24CC9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Oval 84"/>
                <p:cNvSpPr/>
                <p:nvPr/>
              </p:nvSpPr>
              <p:spPr>
                <a:xfrm>
                  <a:off x="2303053" y="3694172"/>
                  <a:ext cx="45719" cy="45719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grpSp>
              <p:nvGrpSpPr>
                <p:cNvPr id="46" name="Grupa 45"/>
                <p:cNvGrpSpPr/>
                <p:nvPr/>
              </p:nvGrpSpPr>
              <p:grpSpPr>
                <a:xfrm>
                  <a:off x="1029769" y="1489720"/>
                  <a:ext cx="6912768" cy="3672408"/>
                  <a:chOff x="1029769" y="1489720"/>
                  <a:chExt cx="6912768" cy="3672408"/>
                </a:xfrm>
              </p:grpSpPr>
              <p:cxnSp>
                <p:nvCxnSpPr>
                  <p:cNvPr id="11" name="Straight Arrow Connector 10"/>
                  <p:cNvCxnSpPr/>
                  <p:nvPr/>
                </p:nvCxnSpPr>
                <p:spPr>
                  <a:xfrm>
                    <a:off x="1029769" y="2857872"/>
                    <a:ext cx="6912768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>
                    <a:off x="1907704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2325913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2757961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3190009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3622057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4486153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4918201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5350249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5782297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6214345" y="2713856"/>
                    <a:ext cx="0" cy="2880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794480" y="2814456"/>
                    <a:ext cx="421505" cy="25399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pl-PL" sz="105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0</a:t>
                    </a:r>
                    <a:endParaRPr lang="pl-PL" sz="105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6440640" y="2996443"/>
                    <a:ext cx="411505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pl-PL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1629943" y="2901694"/>
                    <a:ext cx="411505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pl-PL" sz="105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-5</a:t>
                    </a:r>
                    <a:endParaRPr lang="pl-PL" sz="105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cxnSp>
                <p:nvCxnSpPr>
                  <p:cNvPr id="62" name="Straight Arrow Connector 61"/>
                  <p:cNvCxnSpPr/>
                  <p:nvPr/>
                </p:nvCxnSpPr>
                <p:spPr>
                  <a:xfrm flipV="1">
                    <a:off x="4054104" y="1489720"/>
                    <a:ext cx="4316" cy="367240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4287993" y="2950857"/>
                    <a:ext cx="411505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pl-PL" sz="105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1</a:t>
                    </a:r>
                    <a:endParaRPr lang="pl-PL" sz="105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3909639" y="3140968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3909639" y="3429000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3914402" y="3717032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>
                    <a:off x="3919165" y="4005064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3919165" y="4293096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3923928" y="4581128"/>
                    <a:ext cx="2880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397920" y="3715503"/>
                  <a:ext cx="1584178" cy="0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flipV="1">
                  <a:off x="2325913" y="2934151"/>
                  <a:ext cx="0" cy="715144"/>
                </a:xfrm>
                <a:prstGeom prst="line">
                  <a:avLst/>
                </a:prstGeom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2" name="TextBox 41"/>
          <p:cNvSpPr txBox="1"/>
          <p:nvPr/>
        </p:nvSpPr>
        <p:spPr>
          <a:xfrm>
            <a:off x="261335" y="3546594"/>
            <a:ext cx="1782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5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Jak zaraz się okaże, takie rozumowanie zawodzi </a:t>
            </a:r>
            <a:r>
              <a:rPr lang="pl-PL" sz="15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5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pewnych sytuacjach.</a:t>
            </a:r>
            <a:endParaRPr lang="pl-PL" sz="1500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Inne podejście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4"/>
          <p:cNvSpPr txBox="1"/>
          <p:nvPr/>
        </p:nvSpPr>
        <p:spPr>
          <a:xfrm>
            <a:off x="3913476" y="1463256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84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4785"/>
                <a:ext cx="8229600" cy="453650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Potęgowanie liczb zespolonych to nic innego jak </a:t>
                </a:r>
                <a:r>
                  <a:rPr lang="pl-PL" i="1" dirty="0" smtClean="0">
                    <a:latin typeface="Times New Roman" pitchFamily="18" charset="0"/>
                    <a:cs typeface="Times New Roman" pitchFamily="18" charset="0"/>
                  </a:rPr>
                  <a:t>wielokrotne mnożenie liczb zespolonych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l-PL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b="0" i="1" smtClean="0">
                                <a:latin typeface="Cambria Math"/>
                              </a:rPr>
                              <m:t>2+</m:t>
                            </m:r>
                            <m:r>
                              <a:rPr lang="pl-PL" b="0" i="1" smtClean="0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pl-PL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pl-PL" i="1">
                        <a:latin typeface="Cambria Math"/>
                      </a:rPr>
                      <m:t>=(2+</m:t>
                    </m:r>
                    <m:r>
                      <a:rPr lang="pl-PL" i="1">
                        <a:latin typeface="Cambria Math"/>
                      </a:rPr>
                      <m:t>𝑖</m:t>
                    </m:r>
                    <m:r>
                      <a:rPr lang="pl-PL" i="1">
                        <a:latin typeface="Cambria Math"/>
                      </a:rPr>
                      <m:t>)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/>
                      </a:rPr>
                      <m:t>(2+</m:t>
                    </m:r>
                    <m:r>
                      <a:rPr lang="pl-PL" i="1">
                        <a:latin typeface="Cambria Math"/>
                      </a:rPr>
                      <m:t>𝑖</m:t>
                    </m:r>
                    <m:r>
                      <a:rPr lang="pl-PL" i="1">
                        <a:latin typeface="Cambria Math"/>
                      </a:rPr>
                      <m:t>)</m:t>
                    </m:r>
                  </m:oMath>
                </a14:m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/>
                      </a:rPr>
                      <m:t>(2+</m:t>
                    </m:r>
                    <m:r>
                      <a:rPr lang="pl-PL" i="1">
                        <a:latin typeface="Cambria Math"/>
                      </a:rPr>
                      <m:t>𝑖</m:t>
                    </m:r>
                    <m:r>
                      <a:rPr lang="pl-PL" i="1">
                        <a:latin typeface="Cambria Math"/>
                      </a:rPr>
                      <m:t>)</m:t>
                    </m:r>
                  </m:oMath>
                </a14:m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  <a:p>
                <a:pPr marL="0" indent="0">
                  <a:buNone/>
                </a:pPr>
                <a:r>
                  <a:rPr lang="pl-PL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Oczywiście możemy stosować wzory skróconego mnożenia: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</a:rPr>
                        <m:t>+3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+3∙2∙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l-PL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=8+12</m:t>
                      </m:r>
                      <m:r>
                        <a:rPr lang="pl-PL" b="0" i="1" smtClean="0">
                          <a:latin typeface="Cambria Math"/>
                        </a:rPr>
                        <m:t>𝑖</m:t>
                      </m:r>
                      <m:r>
                        <a:rPr lang="pl-PL" b="0" i="1" smtClean="0">
                          <a:latin typeface="Cambria Math"/>
                        </a:rPr>
                        <m:t>+6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pl-P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pl-PL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=8+12</m:t>
                      </m:r>
                      <m:r>
                        <a:rPr lang="pl-PL" b="0" i="1" smtClean="0">
                          <a:latin typeface="Cambria Math"/>
                        </a:rPr>
                        <m:t>𝑖</m:t>
                      </m:r>
                      <m:r>
                        <a:rPr lang="pl-PL" b="0" i="1" smtClean="0">
                          <a:latin typeface="Cambria Math"/>
                        </a:rPr>
                        <m:t>−6−</m:t>
                      </m:r>
                      <m:r>
                        <a:rPr lang="pl-PL" b="0" i="1" smtClean="0">
                          <a:latin typeface="Cambria Math"/>
                        </a:rPr>
                        <m:t>𝑖</m:t>
                      </m:r>
                      <m:r>
                        <a:rPr lang="pl-PL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=2+11</m:t>
                      </m:r>
                      <m:r>
                        <a:rPr lang="pl-PL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pl-P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4785"/>
                <a:ext cx="8229600" cy="4536503"/>
              </a:xfrm>
              <a:blipFill rotWithShape="1">
                <a:blip r:embed="rId2"/>
                <a:stretch>
                  <a:fillRect l="-1852" t="-1882" r="-1926" b="-13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Potęgowanie liczb zespolonych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229600" cy="453650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Problem pojawia się przy bardzo dużych wykładnikach: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l-PL" sz="28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b="0" i="1" smtClean="0">
                                <a:latin typeface="Cambria Math"/>
                              </a:rPr>
                              <m:t>2+</m:t>
                            </m:r>
                            <m:r>
                              <a:rPr lang="pl-PL" sz="2800" b="0" i="1" smtClean="0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pl-PL" sz="2800" b="0" i="1" smtClean="0">
                            <a:latin typeface="Cambria Math"/>
                          </a:rPr>
                          <m:t>123</m:t>
                        </m:r>
                      </m:sup>
                    </m:sSup>
                    <m:r>
                      <a:rPr lang="pl-PL" sz="2800" i="1">
                        <a:latin typeface="Cambria Math"/>
                      </a:rPr>
                      <m:t>=(2+</m:t>
                    </m:r>
                    <m:r>
                      <a:rPr lang="pl-PL" sz="2800" i="1">
                        <a:latin typeface="Cambria Math"/>
                      </a:rPr>
                      <m:t>𝑖</m:t>
                    </m:r>
                    <m:r>
                      <a:rPr lang="pl-PL" sz="2800" i="1">
                        <a:latin typeface="Cambria Math"/>
                      </a:rPr>
                      <m:t>)</m:t>
                    </m:r>
                  </m:oMath>
                </a14:m>
                <a:r>
                  <a:rPr lang="pl-PL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sz="2800" i="1">
                        <a:latin typeface="Cambria Math"/>
                      </a:rPr>
                      <m:t>(2+</m:t>
                    </m:r>
                    <m:r>
                      <a:rPr lang="pl-PL" sz="2800" i="1">
                        <a:latin typeface="Cambria Math"/>
                      </a:rPr>
                      <m:t>𝑖</m:t>
                    </m:r>
                    <m:r>
                      <a:rPr lang="pl-PL" sz="2800" i="1">
                        <a:latin typeface="Cambria Math"/>
                      </a:rPr>
                      <m:t>)</m:t>
                    </m:r>
                  </m:oMath>
                </a14:m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 …</a:t>
                </a:r>
                <a14:m>
                  <m:oMath xmlns:m="http://schemas.openxmlformats.org/officeDocument/2006/math">
                    <m:r>
                      <a:rPr lang="pl-PL" sz="2800" b="0" i="0" smtClean="0">
                        <a:latin typeface="Cambria Math"/>
                      </a:rPr>
                      <m:t> </m:t>
                    </m:r>
                    <m:r>
                      <a:rPr lang="pl-PL" sz="2800" i="1">
                        <a:latin typeface="Cambria Math"/>
                      </a:rPr>
                      <m:t>(2+</m:t>
                    </m:r>
                    <m:r>
                      <a:rPr lang="pl-PL" sz="2800" i="1">
                        <a:latin typeface="Cambria Math"/>
                      </a:rPr>
                      <m:t>𝑖</m:t>
                    </m:r>
                    <m:r>
                      <a:rPr lang="pl-PL" sz="2800" i="1">
                        <a:latin typeface="Cambria Math"/>
                      </a:rPr>
                      <m:t>)</m:t>
                    </m:r>
                  </m:oMath>
                </a14:m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pl-PL" sz="1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pl-PL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Nawet znając ogólny wzór skróconego mnożenia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sz="2800" b="1" i="1" smtClean="0">
                            <a:solidFill>
                              <a:srgbClr val="E24CC9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sz="2800" b="1" i="1" smtClean="0">
                                <a:solidFill>
                                  <a:srgbClr val="E24CC9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2800" b="1" i="1" smtClean="0">
                                <a:solidFill>
                                  <a:srgbClr val="E24CC9"/>
                                </a:solidFill>
                                <a:latin typeface="Cambria Math"/>
                              </a:rPr>
                              <m:t>𝒂</m:t>
                            </m:r>
                            <m:r>
                              <a:rPr lang="pl-PL" sz="2800" b="1" i="1" smtClean="0">
                                <a:solidFill>
                                  <a:srgbClr val="E24CC9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pl-PL" sz="2800" b="1" i="1" smtClean="0">
                                <a:solidFill>
                                  <a:srgbClr val="E24CC9"/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pl-PL" sz="2800" b="1" i="1" smtClean="0">
                            <a:solidFill>
                              <a:srgbClr val="E24CC9"/>
                            </a:solidFill>
                            <a:latin typeface="Cambria Math"/>
                          </a:rPr>
                          <m:t>𝒄</m:t>
                        </m:r>
                      </m:sup>
                    </m:sSup>
                  </m:oMath>
                </a14:m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 liczenie tego w ten sposób jest bardzo nieefektywne</a:t>
                </a: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pl-PL" sz="1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endParaRPr lang="pl-PL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buNone/>
                </a:pPr>
                <a:r>
                  <a:rPr lang="pl-PL" sz="2800" dirty="0" smtClean="0">
                    <a:latin typeface="Times New Roman" pitchFamily="18" charset="0"/>
                    <a:cs typeface="Times New Roman" pitchFamily="18" charset="0"/>
                  </a:rPr>
                  <a:t>Z małą pomocą może przyjść nam sposób na bardzo duży wykładnik potęgi z lekcji o dzieleniu modulo, ale jest to nadal bardzo pracochłonny sposób.</a:t>
                </a:r>
                <a:endParaRPr lang="pl-PL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229600" cy="4536503"/>
              </a:xfrm>
              <a:blipFill rotWithShape="1">
                <a:blip r:embed="rId2"/>
                <a:stretch>
                  <a:fillRect l="-1481" t="-1344" r="-1481" b="-927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Potęgowanie liczb zespolonych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0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>
            <a:off x="1029769" y="2857872"/>
            <a:ext cx="691276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07704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325913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57961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90009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22057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54105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86153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18201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50249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782297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214345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46393" y="271385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087031" y="4114094"/>
            <a:ext cx="72008" cy="7200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TextBox 14"/>
          <p:cNvSpPr txBox="1"/>
          <p:nvPr/>
        </p:nvSpPr>
        <p:spPr>
          <a:xfrm>
            <a:off x="3802119" y="2865487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72200" y="2892991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29943" y="2901694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-5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54739" y="1461559"/>
            <a:ext cx="72008" cy="72008"/>
          </a:xfrm>
          <a:prstGeom prst="ellipse">
            <a:avLst/>
          </a:prstGeom>
          <a:solidFill>
            <a:srgbClr val="E24CC9"/>
          </a:solidFill>
          <a:ln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TextBox 60"/>
          <p:cNvSpPr txBox="1"/>
          <p:nvPr/>
        </p:nvSpPr>
        <p:spPr>
          <a:xfrm>
            <a:off x="709312" y="4739168"/>
            <a:ext cx="1872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Pewną informację o tym jaka jest liczba niesie nam jej moduł.</a:t>
            </a: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4054104" y="1489720"/>
            <a:ext cx="4316" cy="3672408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23624" y="2857872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992367" y="3107273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-1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2368168" y="3297934"/>
            <a:ext cx="722575" cy="144123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912301" y="2740278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72463" y="1295182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bg1">
                    <a:lumMod val="50000"/>
                  </a:schemeClr>
                </a:solidFill>
              </a:rPr>
              <a:t>Im</a:t>
            </a:r>
            <a:endParaRPr lang="pl-PL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293160" y="3671313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825773" y="3671313"/>
                <a:ext cx="640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smtClean="0">
                    <a:solidFill>
                      <a:srgbClr val="00B050"/>
                    </a:solidFill>
                  </a:rPr>
                  <a:t>-4-3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pl-P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773" y="3671313"/>
                <a:ext cx="64081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571" t="-8197" b="-245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6299017" y="1332451"/>
            <a:ext cx="161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Jednakże 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liczb o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takim samym 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module jest nieskończenie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wiele.</a:t>
            </a: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Straight Arrow Connector 90"/>
          <p:cNvCxnSpPr>
            <a:endCxn id="5" idx="7"/>
          </p:cNvCxnSpPr>
          <p:nvPr/>
        </p:nvCxnSpPr>
        <p:spPr>
          <a:xfrm flipH="1">
            <a:off x="5583652" y="1620991"/>
            <a:ext cx="715365" cy="145037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Connector 1028"/>
          <p:cNvCxnSpPr/>
          <p:nvPr/>
        </p:nvCxnSpPr>
        <p:spPr>
          <a:xfrm flipH="1">
            <a:off x="2293160" y="2850443"/>
            <a:ext cx="1774785" cy="843729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41" name="TextBox 1040"/>
              <p:cNvSpPr txBox="1"/>
              <p:nvPr/>
            </p:nvSpPr>
            <p:spPr>
              <a:xfrm>
                <a:off x="137957" y="5589153"/>
                <a:ext cx="3929988" cy="593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pl-PL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d>
                      <m:r>
                        <a:rPr lang="pl-PL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600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(−</m:t>
                              </m:r>
                              <m:r>
                                <a:rPr lang="pl-PL" sz="1600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pl-PL" sz="1600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pl-PL" sz="1600" b="1" i="1" dirty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pl-PL" sz="16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𝟐𝟓</m:t>
                          </m:r>
                        </m:e>
                      </m:rad>
                      <m:r>
                        <a:rPr lang="pl-PL" sz="16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pl-PL" sz="16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pl-PL" sz="1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41" name="TextBox 10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7" y="5589153"/>
                <a:ext cx="3929988" cy="5934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3913839" y="285787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909639" y="314096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909639" y="3429000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914402" y="371703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919165" y="4005064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919165" y="429309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923928" y="458112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325913" y="3694172"/>
            <a:ext cx="1656185" cy="2286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325913" y="2901694"/>
            <a:ext cx="0" cy="79247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51519" y="1052736"/>
            <a:ext cx="221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Do tej pory rozumieliśmy liczbę zespoloną jako parę liczb rzeczywistych reprezentujących część rzeczywistą i urojoną.</a:t>
            </a:r>
            <a:endParaRPr lang="pl-PL" sz="1200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>
            <a:stCxn id="89" idx="2"/>
          </p:cNvCxnSpPr>
          <p:nvPr/>
        </p:nvCxnSpPr>
        <p:spPr>
          <a:xfrm>
            <a:off x="1359054" y="1883733"/>
            <a:ext cx="2698617" cy="1846438"/>
          </a:xfrm>
          <a:prstGeom prst="straightConnector1">
            <a:avLst/>
          </a:prstGeom>
          <a:ln w="1270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9" idx="2"/>
          </p:cNvCxnSpPr>
          <p:nvPr/>
        </p:nvCxnSpPr>
        <p:spPr>
          <a:xfrm>
            <a:off x="1359054" y="1883733"/>
            <a:ext cx="966858" cy="942180"/>
          </a:xfrm>
          <a:prstGeom prst="straightConnector1">
            <a:avLst/>
          </a:prstGeom>
          <a:ln w="12700">
            <a:solidFill>
              <a:srgbClr val="0065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9552" y="3246075"/>
            <a:ext cx="1714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0065B0"/>
                </a:solidFill>
                <a:latin typeface="Times New Roman" pitchFamily="18" charset="0"/>
                <a:cs typeface="Times New Roman" pitchFamily="18" charset="0"/>
              </a:rPr>
              <a:t>Jak zaraz się okaże, takie rozumowanie zawodzi w pewnych sytuacjach.</a:t>
            </a:r>
            <a:endParaRPr lang="pl-PL" sz="1200" dirty="0">
              <a:solidFill>
                <a:srgbClr val="0065B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1332451"/>
            <a:ext cx="4306641" cy="2960646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Arc 31"/>
          <p:cNvSpPr/>
          <p:nvPr/>
        </p:nvSpPr>
        <p:spPr>
          <a:xfrm>
            <a:off x="3625624" y="2363653"/>
            <a:ext cx="864096" cy="988437"/>
          </a:xfrm>
          <a:prstGeom prst="arc">
            <a:avLst>
              <a:gd name="adj1" fmla="val 9296697"/>
              <a:gd name="adj2" fmla="val 21452186"/>
            </a:avLst>
          </a:prstGeom>
          <a:noFill/>
          <a:ln w="22225">
            <a:solidFill>
              <a:srgbClr val="E24CC9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E24CC9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343532" y="3716523"/>
            <a:ext cx="198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Dodatkową informacją, która jest nam niezbędna jest kąt.</a:t>
            </a: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Straight Arrow Connector 79"/>
          <p:cNvCxnSpPr>
            <a:stCxn id="79" idx="1"/>
            <a:endCxn id="49" idx="2"/>
          </p:cNvCxnSpPr>
          <p:nvPr/>
        </p:nvCxnSpPr>
        <p:spPr>
          <a:xfrm flipH="1" flipV="1">
            <a:off x="4721102" y="2548319"/>
            <a:ext cx="1622430" cy="1399037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499515" y="4873587"/>
            <a:ext cx="2412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Kąt tworzymy pomiędzy osią x,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odcinkiem łączącym punkt (0, 0)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liczbą, Kąt tworzymy w kierunku przeciwnym do wskazówek zegara.</a:t>
            </a:r>
            <a:endParaRPr lang="pl-PL" sz="12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4142289" y="2178987"/>
                <a:ext cx="11576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1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1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l-PL" b="1" i="1" smtClean="0">
                              <a:solidFill>
                                <a:srgbClr val="E24CC9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1" i="1" smtClean="0">
                              <a:solidFill>
                                <a:srgbClr val="E24CC9"/>
                              </a:solidFill>
                              <a:latin typeface="Cambria Math"/>
                              <a:ea typeface="Cambria Math"/>
                            </a:rPr>
                            <m:t>𝟐𝟏𝟎</m:t>
                          </m:r>
                        </m:e>
                        <m:sup>
                          <m:r>
                            <a:rPr lang="pl-PL" b="1" i="1" smtClean="0">
                              <a:solidFill>
                                <a:srgbClr val="E24CC9"/>
                              </a:solidFill>
                              <a:latin typeface="Cambria Math"/>
                              <a:ea typeface="Cambria Math"/>
                            </a:rPr>
                            <m:t>𝒐</m:t>
                          </m:r>
                        </m:sup>
                      </m:sSup>
                    </m:oMath>
                  </m:oMathPara>
                </a14:m>
                <a:endParaRPr lang="pl-PL" b="1" dirty="0">
                  <a:solidFill>
                    <a:srgbClr val="E24CC9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289" y="2178987"/>
                <a:ext cx="115762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709312" y="116632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Inne podejście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25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2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2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1" grpId="0" animBg="1"/>
      <p:bldP spid="61" grpId="0"/>
      <p:bldP spid="90" grpId="0"/>
      <p:bldP spid="1041" grpId="0"/>
      <p:bldP spid="5" grpId="0" animBg="1"/>
      <p:bldP spid="32" grpId="0" animBg="1"/>
      <p:bldP spid="79" grpId="0"/>
      <p:bldP spid="86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/>
          <p:cNvCxnSpPr/>
          <p:nvPr/>
        </p:nvCxnSpPr>
        <p:spPr>
          <a:xfrm>
            <a:off x="755576" y="4077073"/>
            <a:ext cx="41764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475656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07704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39752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71800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03848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35896" y="3933057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3634" y="4077072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l-PL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61703" y="4112192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>
                <a:solidFill>
                  <a:schemeClr val="bg1">
                    <a:lumMod val="50000"/>
                  </a:schemeClr>
                </a:solidFill>
              </a:rPr>
              <a:t>6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1043158" y="1844826"/>
            <a:ext cx="4766" cy="2376263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213127" y="4077073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pl-PL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01804" y="3959479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bg1">
                    <a:lumMod val="50000"/>
                  </a:schemeClr>
                </a:solidFill>
              </a:rPr>
              <a:t>Re</a:t>
            </a:r>
            <a:endParaRPr lang="pl-PL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03905" y="1638165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bg1">
                    <a:lumMod val="50000"/>
                  </a:schemeClr>
                </a:solidFill>
              </a:rPr>
              <a:t>Im</a:t>
            </a:r>
            <a:endParaRPr lang="pl-PL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2319050" y="2614053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1907703" y="2261822"/>
                <a:ext cx="693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b="1" dirty="0" smtClean="0">
                    <a:solidFill>
                      <a:srgbClr val="0070C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pl-PL" b="0" i="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pl-PL" b="1" i="0" smtClean="0">
                        <a:solidFill>
                          <a:srgbClr val="E24CC9"/>
                        </a:solidFill>
                        <a:latin typeface="Cambria Math"/>
                      </a:rPr>
                      <m:t>𝟒</m:t>
                    </m:r>
                    <m:r>
                      <a:rPr lang="pl-PL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pl-PL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3" y="2261822"/>
                <a:ext cx="693716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7895" t="-8197" b="-245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Arrow Connector 90"/>
          <p:cNvCxnSpPr/>
          <p:nvPr/>
        </p:nvCxnSpPr>
        <p:spPr>
          <a:xfrm flipH="1">
            <a:off x="1689102" y="3510500"/>
            <a:ext cx="2478730" cy="566572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Connector 1028"/>
          <p:cNvCxnSpPr>
            <a:endCxn id="85" idx="3"/>
          </p:cNvCxnSpPr>
          <p:nvPr/>
        </p:nvCxnSpPr>
        <p:spPr>
          <a:xfrm flipV="1">
            <a:off x="1043386" y="2653077"/>
            <a:ext cx="1282359" cy="1403008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03342" y="407707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99142" y="263691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99142" y="299695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903905" y="335699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08668" y="371703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08668" y="4077073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85139" y="2636913"/>
            <a:ext cx="121075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 flipV="1">
            <a:off x="2339751" y="2636913"/>
            <a:ext cx="1" cy="132256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387215" y="1556792"/>
            <a:ext cx="2336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Wzór na  moduł już znamy:</a:t>
            </a:r>
            <a:endParaRPr lang="pl-PL" sz="1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H="1">
            <a:off x="2346447" y="3140968"/>
            <a:ext cx="1793505" cy="15722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179512" y="3356993"/>
            <a:ext cx="1728191" cy="1440159"/>
          </a:xfrm>
          <a:prstGeom prst="arc">
            <a:avLst>
              <a:gd name="adj1" fmla="val 18779024"/>
              <a:gd name="adj2" fmla="val 21528583"/>
            </a:avLst>
          </a:prstGeom>
          <a:ln w="19050">
            <a:solidFill>
              <a:srgbClr val="FF00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3100916" y="2940854"/>
                <a:ext cx="3074816" cy="618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tan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pl-PL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pl-PL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pl-PL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solidFill>
                                    <a:srgbClr val="E24CC9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pl-PL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pl-PL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pl-PL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l-PL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pl-PL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→  </m:t>
                          </m:r>
                          <m:r>
                            <a:rPr lang="pl-PL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≈53</m:t>
                          </m:r>
                        </m:e>
                        <m:sup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916" y="2940854"/>
                <a:ext cx="3074816" cy="6184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771800" y="1861328"/>
                <a:ext cx="3532172" cy="400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pl-PL" sz="16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6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𝒛</m:t>
                          </m:r>
                        </m:e>
                      </m:d>
                      <m:r>
                        <a:rPr lang="pl-PL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600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600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pl-PL" sz="1600" b="1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pl-PL" sz="1600" b="1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6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pl-PL" sz="1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𝟐𝟓</m:t>
                          </m:r>
                        </m:e>
                      </m:rad>
                      <m:r>
                        <a:rPr lang="pl-PL" sz="16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pl-PL" sz="16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pl-PL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61328"/>
                <a:ext cx="3532172" cy="40049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3131840" y="2395010"/>
            <a:ext cx="299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Wzór na kąt można wyliczyć z prostej zależności trygonometrycznej: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043158" y="4077072"/>
            <a:ext cx="1296594" cy="1"/>
          </a:xfrm>
          <a:prstGeom prst="line">
            <a:avLst/>
          </a:prstGeom>
          <a:ln w="190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39752" y="2631154"/>
            <a:ext cx="1" cy="1442031"/>
          </a:xfrm>
          <a:prstGeom prst="line">
            <a:avLst/>
          </a:prstGeom>
          <a:ln w="19050">
            <a:solidFill>
              <a:srgbClr val="E24CC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51520" y="4396367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Łatwo zauważyć kolejne własności trygonometryczne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/>
              <p:cNvSpPr txBox="1"/>
              <p:nvPr/>
            </p:nvSpPr>
            <p:spPr>
              <a:xfrm>
                <a:off x="323528" y="5477381"/>
                <a:ext cx="1880650" cy="66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sin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pl-PL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f>
                        <m:fPr>
                          <m:ctrlPr>
                            <a:rPr lang="pl-PL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i="1" smtClean="0">
                              <a:solidFill>
                                <a:srgbClr val="E24CC9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77381"/>
                <a:ext cx="1880650" cy="6649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14279" y="4864008"/>
                <a:ext cx="1940282" cy="613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cos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pl-PL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f>
                        <m:fPr>
                          <m:ctrlPr>
                            <a:rPr lang="pl-PL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pl-PL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79" y="4864008"/>
                <a:ext cx="1940282" cy="6133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099957" y="4293096"/>
            <a:ext cx="24801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Z których łatwo wyprowadzić wzory na część rzeczywistą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urojoną: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/>
              <p:cNvSpPr txBox="1"/>
              <p:nvPr/>
            </p:nvSpPr>
            <p:spPr>
              <a:xfrm>
                <a:off x="3100916" y="5602142"/>
                <a:ext cx="188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|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|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sin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pl-PL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916" y="5602142"/>
                <a:ext cx="1880650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099957" y="4961493"/>
                <a:ext cx="19402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|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pl-PL" i="1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|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cos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pl-PL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957" y="4961493"/>
                <a:ext cx="1940282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5940152" y="4221088"/>
            <a:ext cx="3024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Teraz łatwo z postaci 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algebraicznej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możemy otrzymać postać </a:t>
            </a:r>
            <a:r>
              <a:rPr lang="pl-P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trygonometryczną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/>
              <p:nvPr/>
            </p:nvSpPr>
            <p:spPr>
              <a:xfrm>
                <a:off x="5940152" y="4869160"/>
                <a:ext cx="273630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pl-PL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l-PL" dirty="0" smtClean="0">
                  <a:latin typeface="Cambria Math"/>
                  <a:ea typeface="Cambria Math"/>
                </a:endParaRPr>
              </a:p>
              <a:p>
                <a:r>
                  <a:rPr lang="pl-PL" dirty="0">
                    <a:ea typeface="Cambria Math"/>
                  </a:rPr>
                  <a:t>=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𝑧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cos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)+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𝑧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sin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</m:t>
                    </m:r>
                    <m:r>
                      <a:rPr lang="pl-PL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pl-PL" dirty="0"/>
              </a:p>
              <a:p>
                <a:r>
                  <a:rPr lang="pl-PL" dirty="0"/>
                  <a:t>=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𝑧</m:t>
                    </m:r>
                    <m:r>
                      <a:rPr lang="pl-PL" i="1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pl-PL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cos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)+</m:t>
                    </m:r>
                    <m:r>
                      <a:rPr lang="pl-PL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𝑖</m:t>
                    </m:r>
                    <m:r>
                      <m:rPr>
                        <m:sty m:val="p"/>
                      </m:rPr>
                      <a:rPr lang="pl-PL">
                        <a:latin typeface="Cambria Math"/>
                        <a:ea typeface="Cambria Math"/>
                      </a:rPr>
                      <m:t>sin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pl-PL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pl-PL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pl-PL" dirty="0"/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869160"/>
                <a:ext cx="2736304" cy="923330"/>
              </a:xfrm>
              <a:prstGeom prst="rect">
                <a:avLst/>
              </a:prstGeom>
              <a:blipFill rotWithShape="1">
                <a:blip r:embed="rId12"/>
                <a:stretch>
                  <a:fillRect l="-1782" b="-993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Postać trygonometryczna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25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7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25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75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2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3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75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375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75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4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75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49" grpId="0"/>
      <p:bldP spid="66" grpId="0"/>
      <p:bldP spid="77" grpId="0"/>
      <p:bldP spid="87" grpId="0"/>
      <p:bldP spid="94" grpId="0"/>
      <p:bldP spid="95" grpId="0"/>
      <p:bldP spid="96" grpId="0"/>
      <p:bldP spid="97" grpId="0"/>
      <p:bldP spid="98" grpId="0"/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>
          <a:xfrm flipV="1">
            <a:off x="1709115" y="3419910"/>
            <a:ext cx="5318321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33277" y="3275896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5557" y="2535849"/>
            <a:ext cx="1872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Wydawałoby się że wniosek jest prosty.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132827" y="2051760"/>
            <a:ext cx="4765" cy="3249448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84831" y="3302318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06652" y="1763686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7" name="Straight Arrow Connector 36"/>
          <p:cNvCxnSpPr>
            <a:stCxn id="27" idx="3"/>
          </p:cNvCxnSpPr>
          <p:nvPr/>
        </p:nvCxnSpPr>
        <p:spPr>
          <a:xfrm>
            <a:off x="2158121" y="2828237"/>
            <a:ext cx="2079675" cy="371571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93011" y="341991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>
            <a:off x="3704796" y="2925693"/>
            <a:ext cx="864096" cy="988437"/>
          </a:xfrm>
          <a:prstGeom prst="arc">
            <a:avLst>
              <a:gd name="adj1" fmla="val 17642632"/>
              <a:gd name="adj2" fmla="val 3751"/>
            </a:avLst>
          </a:prstGeom>
          <a:ln w="19050">
            <a:solidFill>
              <a:srgbClr val="FF00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651173" y="2764704"/>
                <a:ext cx="10058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l-PL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pl-PL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pl-P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173" y="2764704"/>
                <a:ext cx="100585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>
            <a:endCxn id="52" idx="0"/>
          </p:cNvCxnSpPr>
          <p:nvPr/>
        </p:nvCxnSpPr>
        <p:spPr>
          <a:xfrm flipV="1">
            <a:off x="4142353" y="2979706"/>
            <a:ext cx="190887" cy="440204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Connector 1027"/>
          <p:cNvCxnSpPr/>
          <p:nvPr/>
        </p:nvCxnSpPr>
        <p:spPr>
          <a:xfrm flipH="1">
            <a:off x="3859084" y="3419912"/>
            <a:ext cx="273744" cy="571128"/>
          </a:xfrm>
          <a:prstGeom prst="line">
            <a:avLst/>
          </a:prstGeom>
          <a:ln w="19050">
            <a:solidFill>
              <a:srgbClr val="00B050"/>
            </a:solidFill>
            <a:headEnd type="non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3571053" y="2766905"/>
            <a:ext cx="1080120" cy="1296144"/>
          </a:xfrm>
          <a:prstGeom prst="arc">
            <a:avLst>
              <a:gd name="adj1" fmla="val 6840683"/>
              <a:gd name="adj2" fmla="val 21553486"/>
            </a:avLst>
          </a:prstGeom>
          <a:ln w="19050">
            <a:solidFill>
              <a:srgbClr val="00B05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2712967" y="3806374"/>
                <a:ext cx="1134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pl-PL" b="0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pl-PL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240</m:t>
                          </m:r>
                        </m:e>
                        <m:sup>
                          <m:r>
                            <a:rPr lang="pl-PL" b="0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pl-P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967" y="3806374"/>
                <a:ext cx="113409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85557" y="1405414"/>
                <a:ext cx="2282676" cy="978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pl-PL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pl-PL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pl-PL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+−3</m:t>
                    </m:r>
                    <m:r>
                      <a:rPr lang="pl-PL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r>
                  <a:rPr lang="pl-PL" b="0" i="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l-PL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pl-PL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l-PL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</m:d>
                        </m:e>
                      </m:func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pl-PL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den>
                      </m:f>
                      <m:r>
                        <a:rPr lang="pl-PL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pl-PL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pl-P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57" y="1405414"/>
                <a:ext cx="2282676" cy="97815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906756" y="4647387"/>
            <a:ext cx="127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Niestety jest też inna możliwość.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Straight Arrow Connector 80"/>
          <p:cNvCxnSpPr>
            <a:stCxn id="80" idx="0"/>
          </p:cNvCxnSpPr>
          <p:nvPr/>
        </p:nvCxnSpPr>
        <p:spPr>
          <a:xfrm flipV="1">
            <a:off x="1546615" y="3563929"/>
            <a:ext cx="2024438" cy="108345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40" name="Rectangle 1039"/>
              <p:cNvSpPr/>
              <p:nvPr/>
            </p:nvSpPr>
            <p:spPr>
              <a:xfrm>
                <a:off x="4483044" y="1930615"/>
                <a:ext cx="8010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pl-P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b="0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pl-PL" dirty="0">
                  <a:solidFill>
                    <a:srgbClr val="E24CC9"/>
                  </a:solidFill>
                </a:endParaRPr>
              </a:p>
            </p:txBody>
          </p:sp>
        </mc:Choice>
        <mc:Fallback>
          <p:sp>
            <p:nvSpPr>
              <p:cNvPr id="1040" name="Rectangle 10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044" y="1930615"/>
                <a:ext cx="80105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Rectangle 85"/>
              <p:cNvSpPr/>
              <p:nvPr/>
            </p:nvSpPr>
            <p:spPr>
              <a:xfrm>
                <a:off x="3123827" y="1930615"/>
                <a:ext cx="8010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pl-P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b="0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pl-PL" dirty="0">
                  <a:solidFill>
                    <a:srgbClr val="E24CC9"/>
                  </a:solidFill>
                </a:endParaRPr>
              </a:p>
            </p:txBody>
          </p:sp>
        </mc:Choice>
        <mc:Fallback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27" y="1930615"/>
                <a:ext cx="80105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/>
              <p:cNvSpPr/>
              <p:nvPr/>
            </p:nvSpPr>
            <p:spPr>
              <a:xfrm>
                <a:off x="3123827" y="4278258"/>
                <a:ext cx="8010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pl-P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b="0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pl-PL" dirty="0">
                  <a:solidFill>
                    <a:srgbClr val="E24CC9"/>
                  </a:solidFill>
                </a:endParaRPr>
              </a:p>
            </p:txBody>
          </p:sp>
        </mc:Choice>
        <mc:Fallback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27" y="4278258"/>
                <a:ext cx="801053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Rectangle 87"/>
              <p:cNvSpPr/>
              <p:nvPr/>
            </p:nvSpPr>
            <p:spPr>
              <a:xfrm>
                <a:off x="4483044" y="4278259"/>
                <a:ext cx="8010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pl-P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pl-PL" b="0" i="1" smtClean="0">
                          <a:solidFill>
                            <a:srgbClr val="E24CC9"/>
                          </a:solidFill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pl-PL" dirty="0">
                  <a:solidFill>
                    <a:srgbClr val="E24CC9"/>
                  </a:solidFill>
                </a:endParaRPr>
              </a:p>
            </p:txBody>
          </p:sp>
        </mc:Choice>
        <mc:Fallback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044" y="4278259"/>
                <a:ext cx="80105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4937287" y="3716644"/>
            <a:ext cx="2453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Ponieważ a i b są dodatnie to poprawny jest kąt.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flipH="1" flipV="1">
            <a:off x="3847060" y="4005064"/>
            <a:ext cx="1090227" cy="17992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Rounded Rectangle 1049"/>
          <p:cNvSpPr/>
          <p:nvPr/>
        </p:nvSpPr>
        <p:spPr>
          <a:xfrm>
            <a:off x="2712967" y="3806374"/>
            <a:ext cx="1134093" cy="32576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3" name="TextBox 102"/>
          <p:cNvSpPr txBox="1"/>
          <p:nvPr/>
        </p:nvSpPr>
        <p:spPr>
          <a:xfrm>
            <a:off x="5951160" y="2120351"/>
            <a:ext cx="2005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Należy więc jeszcze sprawdzić w której ćwiartce jest liczba.</a:t>
            </a:r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itle 1"/>
              <p:cNvSpPr txBox="1">
                <a:spLocks/>
              </p:cNvSpPr>
              <p:nvPr/>
            </p:nvSpPr>
            <p:spPr>
              <a:xfrm>
                <a:off x="709312" y="332656"/>
                <a:ext cx="7776000" cy="959561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  <a:ln w="44450">
                <a:solidFill>
                  <a:srgbClr val="E24CC9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woPt" dir="t"/>
              </a:scene3d>
              <a:sp3d prstMaterial="flat">
                <a:bevelB w="165100" prst="coolSlant"/>
              </a:sp3d>
            </p:spPr>
            <p:txBody>
              <a:bodyPr vert="horz" lIns="91440" tIns="45720" rIns="91440" bIns="45720" rtlCol="0" anchor="ctr">
                <a:normAutofit fontScale="92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pl-PL" b="1" dirty="0" smtClean="0">
                    <a:solidFill>
                      <a:schemeClr val="bg1">
                        <a:lumMod val="8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Kąt z poza przedziału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 smtClean="0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l-PL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pl-PL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  <m:r>
                      <a:rPr lang="pl-PL" i="1">
                        <a:solidFill>
                          <a:schemeClr val="bg1">
                            <a:lumMod val="85000"/>
                          </a:schemeClr>
                        </a:solidFill>
                        <a:latin typeface="Cambria Math"/>
                      </a:rPr>
                      <m:t> −</m:t>
                    </m:r>
                    <m:sSup>
                      <m:sSupPr>
                        <m:ctrlPr>
                          <a:rPr lang="pl-PL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l-PL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pl-PL" i="1">
                            <a:solidFill>
                              <a:schemeClr val="bg1">
                                <a:lumMod val="85000"/>
                              </a:schemeClr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pl-PL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12" y="332656"/>
                <a:ext cx="7776000" cy="95956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44450">
                <a:solidFill>
                  <a:srgbClr val="E24CC9"/>
                </a:solidFill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36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7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2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0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75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2" grpId="0" animBg="1"/>
      <p:bldP spid="55" grpId="0"/>
      <p:bldP spid="71" grpId="0" animBg="1"/>
      <p:bldP spid="76" grpId="0"/>
      <p:bldP spid="80" grpId="0"/>
      <p:bldP spid="1040" grpId="0"/>
      <p:bldP spid="86" grpId="0"/>
      <p:bldP spid="87" grpId="0"/>
      <p:bldP spid="88" grpId="0"/>
      <p:bldP spid="89" grpId="0"/>
      <p:bldP spid="1050" grpId="0" animBg="1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Arrow Connector 33"/>
          <p:cNvCxnSpPr/>
          <p:nvPr/>
        </p:nvCxnSpPr>
        <p:spPr>
          <a:xfrm>
            <a:off x="2627784" y="3501008"/>
            <a:ext cx="2664296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132827" y="2051760"/>
            <a:ext cx="4765" cy="2529368"/>
          </a:xfrm>
          <a:prstGeom prst="straightConnector1">
            <a:avLst/>
          </a:prstGeom>
          <a:ln w="190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2080" y="3383414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06652" y="1763686"/>
            <a:ext cx="411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endParaRPr lang="pl-PL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11416" y="2749046"/>
            <a:ext cx="1448616" cy="14000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Oval 4"/>
          <p:cNvSpPr/>
          <p:nvPr/>
        </p:nvSpPr>
        <p:spPr>
          <a:xfrm>
            <a:off x="4563544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9312" y="2564904"/>
                <a:ext cx="1460849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/>
                        </a:rPr>
                        <m:t>𝛼</m:t>
                      </m:r>
                      <m:r>
                        <a:rPr lang="pl-PL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/>
                            </a:rPr>
                            <m:t>45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/>
                            </a:rPr>
                            <m:t>405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76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112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1</m:t>
                          </m:r>
                          <m:r>
                            <a:rPr lang="pl-PL" i="1">
                              <a:latin typeface="Cambria Math"/>
                            </a:rPr>
                            <m:t>4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8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1845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pl-PL" dirty="0"/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12" y="2564904"/>
                <a:ext cx="1460849" cy="23083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60232" y="2545795"/>
                <a:ext cx="1489703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/>
                        </a:rPr>
                        <m:t>𝛼</m:t>
                      </m:r>
                      <m:r>
                        <a:rPr lang="pl-PL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/>
                            </a:rPr>
                            <m:t>45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−31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−67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−103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pl-PL" i="1" smtClean="0">
                              <a:latin typeface="Cambria Math"/>
                            </a:rPr>
                            <m:t>3</m:t>
                          </m:r>
                          <m:r>
                            <a:rPr lang="pl-PL" b="0" i="1" smtClean="0">
                              <a:latin typeface="Cambria Math"/>
                            </a:rPr>
                            <m:t>9</m:t>
                          </m:r>
                          <m:r>
                            <a:rPr lang="pl-PL" i="1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b="0" i="1" smtClean="0">
                              <a:latin typeface="Cambria Math"/>
                            </a:rPr>
                            <m:t>−1755</m:t>
                          </m:r>
                        </m:e>
                        <m:sup>
                          <m:r>
                            <a:rPr lang="pl-PL" i="1">
                              <a:latin typeface="Cambria Math"/>
                            </a:rPr>
                            <m:t>𝑜</m:t>
                          </m:r>
                        </m:sup>
                      </m:sSup>
                      <m:r>
                        <a:rPr lang="pl-PL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l-P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pl-PL" dirty="0"/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545795"/>
                <a:ext cx="1489703" cy="230832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709312" y="332656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Kąty tożsame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0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5000" accel="50000" decel="50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00347 C 0.03194 0.04398 0.03142 0.11157 0.00087 0.15139 C -0.03125 0.19097 -0.0809 0.18704 -0.11042 0.14537 C -0.1401 0.1037 -0.13802 0.03981 -0.1066 0.00046 C -0.07569 -0.03866 -0.02743 -0.03912 0.00226 0.00347 Z " pathEditMode="relative" rAng="2795341" ptsTypes="fffff">
                                      <p:cBhvr>
                                        <p:cTn id="6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3" y="72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1" presetClass="path" presetSubtype="0" repeatCount="5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C 0.03107 0.04027 0.03229 0.10671 0.00173 0.14861 C -0.02848 0.19004 -0.07882 0.19097 -0.10973 0.15092 C -0.14098 0.11041 -0.14132 0.04375 -0.11112 0.00231 C -0.08056 -0.03959 -0.03108 -0.04028 4.72222E-6 2.96296E-6 Z " pathEditMode="relative" rAng="2654030" ptsTypes="fffff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6" y="754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bg1">
              <a:lumMod val="50000"/>
            </a:schemeClr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5137</TotalTime>
  <Words>1873</Words>
  <Application>Microsoft Office PowerPoint</Application>
  <PresentationFormat>Pokaz na ekranie (4:3)</PresentationFormat>
  <Paragraphs>168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Piąte działanie arytmetyczne</dc:title>
  <dc:creator>Tomasz Herud</dc:creator>
  <cp:lastModifiedBy>EWA</cp:lastModifiedBy>
  <cp:revision>270</cp:revision>
  <dcterms:created xsi:type="dcterms:W3CDTF">2011-09-20T14:55:16Z</dcterms:created>
  <dcterms:modified xsi:type="dcterms:W3CDTF">2012-11-26T15:26:47Z</dcterms:modified>
</cp:coreProperties>
</file>