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58" r:id="rId4"/>
    <p:sldId id="282" r:id="rId5"/>
    <p:sldId id="259" r:id="rId6"/>
    <p:sldId id="276" r:id="rId7"/>
    <p:sldId id="261" r:id="rId8"/>
    <p:sldId id="262" r:id="rId9"/>
    <p:sldId id="260" r:id="rId10"/>
    <p:sldId id="283" r:id="rId11"/>
    <p:sldId id="264" r:id="rId12"/>
    <p:sldId id="268" r:id="rId13"/>
    <p:sldId id="266" r:id="rId14"/>
    <p:sldId id="265" r:id="rId15"/>
    <p:sldId id="269" r:id="rId16"/>
    <p:sldId id="267" r:id="rId17"/>
    <p:sldId id="284" r:id="rId18"/>
    <p:sldId id="277" r:id="rId19"/>
    <p:sldId id="271" r:id="rId20"/>
    <p:sldId id="272" r:id="rId21"/>
    <p:sldId id="273" r:id="rId22"/>
    <p:sldId id="274" r:id="rId23"/>
    <p:sldId id="275" r:id="rId24"/>
    <p:sldId id="278" r:id="rId25"/>
    <p:sldId id="279" r:id="rId26"/>
    <p:sldId id="280" r:id="rId2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CC9"/>
    <a:srgbClr val="E24CC9"/>
    <a:srgbClr val="0065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3" autoAdjust="0"/>
    <p:restoredTop sz="94650" autoAdjust="0"/>
  </p:normalViewPr>
  <p:slideViewPr>
    <p:cSldViewPr>
      <p:cViewPr>
        <p:scale>
          <a:sx n="70" d="100"/>
          <a:sy n="70" d="100"/>
        </p:scale>
        <p:origin x="-1170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73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5E2E33-82C3-4233-8F94-D8708745D1FB}" type="datetimeFigureOut">
              <a:rPr lang="pl-PL" smtClean="0"/>
              <a:pPr/>
              <a:t>2012-11-29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l-PL" smtClean="0"/>
              <a:t>Projekt „MATEMATYKA INNEGO WYMIARU – organizacja Matematycznych Mistrzostw Polski Dzieci</a:t>
            </a:r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5860D4-DDA3-44C3-8711-402E764FEEB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736553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42908A-A6A7-401E-9D67-13EA2CC73131}" type="datetimeFigureOut">
              <a:rPr lang="pl-PL" smtClean="0"/>
              <a:pPr/>
              <a:t>2012-11-29</a:t>
            </a:fld>
            <a:endParaRPr lang="pl-P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l-PL" smtClean="0"/>
              <a:t>Projekt „MATEMATYKA INNEGO WYMIARU – organizacja Matematycznych Mistrzostw Polski Dzieci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BBC1A-A975-42D7-B4E7-03E6A4F762E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575379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BBC1A-A975-42D7-B4E7-03E6A4F762E1}" type="slidenum">
              <a:rPr lang="pl-PL" smtClean="0"/>
              <a:pPr/>
              <a:t>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</a:t>
            </a:r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BBC1A-A975-42D7-B4E7-03E6A4F762E1}" type="slidenum">
              <a:rPr lang="pl-PL" smtClean="0"/>
              <a:pPr/>
              <a:t>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</a:t>
            </a:r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3A0C2-FCCA-4C01-ACFE-4EEEA8C1A94D}" type="datetime1">
              <a:rPr lang="pl-PL" smtClean="0"/>
              <a:pPr/>
              <a:t>2012-11-29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D0FF0-1A3A-44B0-9CEE-20D5FED14AF2}" type="datetime1">
              <a:rPr lang="pl-PL" smtClean="0"/>
              <a:pPr/>
              <a:t>2012-11-29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77AF7-59DE-4EEF-91CF-98A55D9E19F6}" type="datetime1">
              <a:rPr lang="pl-PL" smtClean="0"/>
              <a:pPr/>
              <a:t>2012-11-29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04560-D6F9-4D76-ADB3-EAF21F06D122}" type="datetime1">
              <a:rPr lang="pl-PL" smtClean="0"/>
              <a:pPr/>
              <a:t>2012-11-29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0760B-6ABE-4B03-9321-2C425A6123D0}" type="datetime1">
              <a:rPr lang="pl-PL" smtClean="0"/>
              <a:pPr/>
              <a:t>2012-11-29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5C852-C899-4F45-8A61-67D1A186008B}" type="datetime1">
              <a:rPr lang="pl-PL" smtClean="0"/>
              <a:pPr/>
              <a:t>2012-11-29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0B63B-BD2D-4E73-91C6-B00266810AA3}" type="datetime1">
              <a:rPr lang="pl-PL" smtClean="0"/>
              <a:pPr/>
              <a:t>2012-11-29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4D034-8565-4845-91D9-7193DF654730}" type="datetime1">
              <a:rPr lang="pl-PL" smtClean="0"/>
              <a:pPr/>
              <a:t>2012-11-29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E59AA-EABF-4AEB-AFA9-8D69E65AE089}" type="datetime1">
              <a:rPr lang="pl-PL" smtClean="0"/>
              <a:pPr/>
              <a:t>2012-11-29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5714B-37BB-45F2-A39C-CE402A40D276}" type="datetime1">
              <a:rPr lang="pl-PL" smtClean="0"/>
              <a:pPr/>
              <a:t>2012-11-29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143FA-2E87-40E1-82B4-A5AB76C68289}" type="datetime1">
              <a:rPr lang="pl-PL" smtClean="0"/>
              <a:pPr/>
              <a:t>2012-11-29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513EC-DF93-4AF1-9575-DC96BA9D32E6}" type="datetime1">
              <a:rPr lang="pl-PL" smtClean="0"/>
              <a:pPr/>
              <a:t>2012-11-29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6000" cy="1440000"/>
          </a:xfr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/>
          <a:lstStyle/>
          <a:p>
            <a:r>
              <a:rPr lang="pl-PL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Piąte działanie arytmetyczne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b="1" dirty="0" smtClean="0">
                <a:solidFill>
                  <a:srgbClr val="E24CC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Dzielenie Modulo</a:t>
            </a:r>
            <a:endParaRPr lang="pl-PL" b="1" dirty="0">
              <a:solidFill>
                <a:srgbClr val="E24CC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24" name="Grupa 1023"/>
          <p:cNvGrpSpPr/>
          <p:nvPr/>
        </p:nvGrpSpPr>
        <p:grpSpPr>
          <a:xfrm>
            <a:off x="35496" y="72008"/>
            <a:ext cx="9054932" cy="836712"/>
            <a:chOff x="35496" y="72008"/>
            <a:chExt cx="9054932" cy="836712"/>
          </a:xfrm>
        </p:grpSpPr>
        <p:cxnSp>
          <p:nvCxnSpPr>
            <p:cNvPr id="14" name="Łącznik prostoliniowy 13"/>
            <p:cNvCxnSpPr/>
            <p:nvPr/>
          </p:nvCxnSpPr>
          <p:spPr>
            <a:xfrm>
              <a:off x="35496" y="908720"/>
              <a:ext cx="9054932" cy="0"/>
            </a:xfrm>
            <a:prstGeom prst="line">
              <a:avLst/>
            </a:prstGeom>
            <a:ln w="25400" cmpd="thickThin">
              <a:solidFill>
                <a:schemeClr val="tx2">
                  <a:lumMod val="50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Prostokąt 14"/>
            <p:cNvSpPr/>
            <p:nvPr/>
          </p:nvSpPr>
          <p:spPr>
            <a:xfrm>
              <a:off x="35496" y="72008"/>
              <a:ext cx="9054932" cy="76470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dirty="0"/>
            </a:p>
          </p:txBody>
        </p:sp>
        <p:pic>
          <p:nvPicPr>
            <p:cNvPr id="27" name="Obraz 26"/>
            <p:cNvPicPr/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471813" y="117279"/>
              <a:ext cx="1602849" cy="66865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29" name="Obraz 28"/>
            <p:cNvPicPr/>
            <p:nvPr/>
          </p:nvPicPr>
          <p:blipFill>
            <a:blip r:embed="rId3" cstate="print"/>
            <a:srcRect t="18350" b="21687"/>
            <a:stretch>
              <a:fillRect/>
            </a:stretch>
          </p:blipFill>
          <p:spPr bwMode="auto">
            <a:xfrm>
              <a:off x="318169" y="116632"/>
              <a:ext cx="2132940" cy="62928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30" name="Picture 2" descr="D:\EWA\materiały reklamowe\elitmat_loga\elitmat biały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9285" y="117014"/>
              <a:ext cx="2284763" cy="6919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1" name="Picture 3" descr="D:\=MIW=\KOLORY\logo_miw_biale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99606" y="96994"/>
              <a:ext cx="1224135" cy="6677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Inne podejście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Dzielenie modulo można potraktować jako wielokrotne odejmowanie lub dodawanie dzielnika, tak długo aż otrzymamy liczbę pomiędzy zerem, a dzielnikiem.</a:t>
            </a:r>
          </a:p>
          <a:p>
            <a:pPr marL="0" indent="0">
              <a:buNone/>
            </a:pPr>
            <a:r>
              <a:rPr lang="pl-PL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400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 = </a:t>
            </a:r>
          </a:p>
          <a:p>
            <a:pPr marL="0" indent="0">
              <a:buNone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= (</a:t>
            </a:r>
            <a:r>
              <a:rPr lang="pl-PL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400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– 4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pl-PL" sz="2400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pl-PL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400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 = </a:t>
            </a:r>
          </a:p>
          <a:p>
            <a:pPr marL="0" indent="0">
              <a:buNone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= (</a:t>
            </a:r>
            <a:r>
              <a:rPr lang="pl-PL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400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– 4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pl-PL" sz="2400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pl-PL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400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 = </a:t>
            </a:r>
          </a:p>
          <a:p>
            <a:pPr marL="0" indent="0">
              <a:buNone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= (</a:t>
            </a:r>
            <a:r>
              <a:rPr lang="pl-PL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400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– 4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pl-PL" sz="2400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pl-PL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400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pl-PL" sz="2400" b="1" dirty="0">
                <a:latin typeface="Times New Roman" pitchFamily="18" charset="0"/>
                <a:cs typeface="Times New Roman" pitchFamily="18" charset="0"/>
              </a:rPr>
              <a:t>1</a:t>
            </a:r>
            <a:endParaRPr lang="pl-PL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Co dla liczb ujemnych wyglądałoby następująco:</a:t>
            </a:r>
          </a:p>
          <a:p>
            <a:pPr marL="0" indent="0">
              <a:buNone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l-PL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-7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pl-PL" sz="2400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 = </a:t>
            </a:r>
          </a:p>
          <a:p>
            <a:pPr marL="0" indent="0">
              <a:buNone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= (</a:t>
            </a:r>
            <a:r>
              <a:rPr lang="pl-PL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-7 </a:t>
            </a:r>
            <a:r>
              <a:rPr lang="pl-PL" sz="2400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+ 3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pl-PL" sz="2400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 = (</a:t>
            </a:r>
            <a:r>
              <a:rPr lang="pl-PL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-4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pl-PL" sz="2400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 = </a:t>
            </a:r>
          </a:p>
          <a:p>
            <a:pPr marL="0" indent="0">
              <a:buNone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= (</a:t>
            </a:r>
            <a:r>
              <a:rPr lang="pl-PL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-4 </a:t>
            </a:r>
            <a:r>
              <a:rPr lang="pl-PL" sz="2400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+ 3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pl-PL" sz="2400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 = (</a:t>
            </a:r>
            <a:r>
              <a:rPr lang="pl-PL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pl-PL" sz="2400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 = </a:t>
            </a:r>
          </a:p>
          <a:p>
            <a:pPr marL="0" indent="0">
              <a:buNone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= (</a:t>
            </a:r>
            <a:r>
              <a:rPr lang="pl-PL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-1 </a:t>
            </a:r>
            <a:r>
              <a:rPr lang="pl-PL" sz="2400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+ 3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pl-PL" sz="2400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pl-PL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400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pl-PL" sz="2400" b="1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marL="0" indent="0">
              <a:buNone/>
            </a:pPr>
            <a:endParaRPr lang="pl-PL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l-PL" sz="2800" dirty="0" smtClean="0"/>
          </a:p>
        </p:txBody>
      </p:sp>
      <p:sp>
        <p:nvSpPr>
          <p:cNvPr id="5" name="Footer Placeholder 5"/>
          <p:cNvSpPr txBox="1">
            <a:spLocks/>
          </p:cNvSpPr>
          <p:nvPr/>
        </p:nvSpPr>
        <p:spPr>
          <a:xfrm>
            <a:off x="0" y="6237312"/>
            <a:ext cx="9144000" cy="484163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83568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Inne podejście</a:t>
            </a:r>
            <a:endParaRPr lang="pl-PL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Zaawansowane właściwości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00200"/>
            <a:ext cx="8064896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Możliwość dodawania do dzielnej dowolnej wielokrotności dzielnika (w tym ujemnych wielokrotności)</a:t>
            </a:r>
          </a:p>
          <a:p>
            <a:pPr marL="0" indent="0">
              <a:buNone/>
            </a:pPr>
            <a:r>
              <a:rPr lang="pl-PL" sz="3000" dirty="0" smtClean="0">
                <a:latin typeface="Times New Roman" pitchFamily="18" charset="0"/>
                <a:cs typeface="Times New Roman" pitchFamily="18" charset="0"/>
              </a:rPr>
              <a:t>Przykłady:</a:t>
            </a:r>
          </a:p>
          <a:p>
            <a:pPr marL="0" indent="0">
              <a:buNone/>
            </a:pPr>
            <a:r>
              <a:rPr lang="pl-PL" sz="3000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34</a:t>
            </a:r>
            <a:r>
              <a:rPr lang="pl-PL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3000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3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pl-PL" sz="3000" dirty="0" smtClean="0">
                <a:latin typeface="Times New Roman" pitchFamily="18" charset="0"/>
                <a:cs typeface="Times New Roman" pitchFamily="18" charset="0"/>
              </a:rPr>
              <a:t> = (</a:t>
            </a:r>
            <a:r>
              <a:rPr lang="pl-PL" sz="3000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34</a:t>
            </a:r>
            <a:r>
              <a:rPr lang="pl-PL" sz="30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pl-PL" sz="3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pl-PL" sz="3000" dirty="0" smtClean="0">
                <a:latin typeface="Times New Roman" pitchFamily="18" charset="0"/>
                <a:cs typeface="Times New Roman" pitchFamily="18" charset="0"/>
              </a:rPr>
              <a:t>· 10) </a:t>
            </a:r>
            <a:r>
              <a:rPr lang="pl-PL" sz="3000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3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pl-PL" sz="3000" dirty="0" smtClean="0">
                <a:latin typeface="Times New Roman" pitchFamily="18" charset="0"/>
                <a:cs typeface="Times New Roman" pitchFamily="18" charset="0"/>
              </a:rPr>
              <a:t> = 104 </a:t>
            </a:r>
            <a:r>
              <a:rPr lang="pl-PL" sz="3000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3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pl-PL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sz="3000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34 </a:t>
            </a:r>
            <a:r>
              <a:rPr lang="pl-PL" sz="3000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3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pl-PL" sz="3000" dirty="0" smtClean="0">
                <a:latin typeface="Times New Roman" pitchFamily="18" charset="0"/>
                <a:cs typeface="Times New Roman" pitchFamily="18" charset="0"/>
              </a:rPr>
              <a:t> = (</a:t>
            </a:r>
            <a:r>
              <a:rPr lang="pl-PL" sz="3000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34</a:t>
            </a:r>
            <a:r>
              <a:rPr lang="pl-PL" sz="30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pl-PL" sz="3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pl-PL" sz="3000" dirty="0" smtClean="0">
                <a:latin typeface="Times New Roman" pitchFamily="18" charset="0"/>
                <a:cs typeface="Times New Roman" pitchFamily="18" charset="0"/>
              </a:rPr>
              <a:t>· 4) </a:t>
            </a:r>
            <a:r>
              <a:rPr lang="pl-PL" sz="3000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3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pl-PL" sz="3000" dirty="0" smtClean="0">
                <a:latin typeface="Times New Roman" pitchFamily="18" charset="0"/>
                <a:cs typeface="Times New Roman" pitchFamily="18" charset="0"/>
              </a:rPr>
              <a:t> = 6 </a:t>
            </a:r>
            <a:r>
              <a:rPr lang="pl-PL" sz="3000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3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marL="0" indent="0">
              <a:buNone/>
            </a:pPr>
            <a:r>
              <a:rPr lang="pl-PL" sz="3000" dirty="0" smtClean="0">
                <a:latin typeface="Times New Roman" pitchFamily="18" charset="0"/>
                <a:cs typeface="Times New Roman" pitchFamily="18" charset="0"/>
              </a:rPr>
              <a:t>Formalnie:</a:t>
            </a:r>
          </a:p>
          <a:p>
            <a:pPr marL="0" indent="0">
              <a:buNone/>
            </a:pPr>
            <a:r>
              <a:rPr lang="pl-PL" sz="3000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3000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3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pl-PL" sz="3000" dirty="0" smtClean="0">
                <a:latin typeface="Times New Roman" pitchFamily="18" charset="0"/>
                <a:cs typeface="Times New Roman" pitchFamily="18" charset="0"/>
              </a:rPr>
              <a:t> = (</a:t>
            </a:r>
            <a:r>
              <a:rPr lang="pl-PL" sz="3000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sz="30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pl-PL" sz="3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pl-PL" sz="3000" dirty="0" smtClean="0">
                <a:latin typeface="Times New Roman" pitchFamily="18" charset="0"/>
                <a:cs typeface="Times New Roman" pitchFamily="18" charset="0"/>
              </a:rPr>
              <a:t> · </a:t>
            </a:r>
            <a:r>
              <a:rPr lang="pl-PL" sz="3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pl-PL" sz="30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pl-PL" sz="3000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3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pl-PL" sz="3000" dirty="0" smtClean="0">
                <a:latin typeface="Times New Roman" pitchFamily="18" charset="0"/>
                <a:cs typeface="Times New Roman" pitchFamily="18" charset="0"/>
              </a:rPr>
              <a:t>, gdzie </a:t>
            </a:r>
            <a:r>
              <a:rPr lang="pl-PL" sz="3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pl-PL" sz="3000" dirty="0" smtClean="0">
                <a:latin typeface="Times New Roman" pitchFamily="18" charset="0"/>
                <a:cs typeface="Times New Roman" pitchFamily="18" charset="0"/>
              </a:rPr>
              <a:t> jest naturalne</a:t>
            </a:r>
            <a:endParaRPr lang="pl-PL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ooter Placeholder 5"/>
          <p:cNvSpPr txBox="1">
            <a:spLocks/>
          </p:cNvSpPr>
          <p:nvPr/>
        </p:nvSpPr>
        <p:spPr>
          <a:xfrm>
            <a:off x="0" y="6237312"/>
            <a:ext cx="9144000" cy="484163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83568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Zaawansowane właściwości </a:t>
            </a:r>
            <a:endParaRPr lang="pl-PL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Przykład:</a:t>
            </a:r>
          </a:p>
          <a:p>
            <a:pPr marL="0" indent="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l-PL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pl-PL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= (</a:t>
            </a:r>
            <a:r>
              <a:rPr lang="pl-PL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pl-PL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= </a:t>
            </a:r>
          </a:p>
          <a:p>
            <a:pPr marL="0" indent="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= (2 + 4)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= 6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= 1</a:t>
            </a:r>
          </a:p>
          <a:p>
            <a:pPr marL="0" indent="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Formalnie:</a:t>
            </a:r>
          </a:p>
          <a:p>
            <a:pPr marL="0" indent="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l-PL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pl-PL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= (</a:t>
            </a:r>
            <a:r>
              <a:rPr lang="pl-PL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pl-PL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  <a:p>
            <a:pPr marL="0" indent="0"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ooter Placeholder 5"/>
          <p:cNvSpPr txBox="1">
            <a:spLocks/>
          </p:cNvSpPr>
          <p:nvPr/>
        </p:nvSpPr>
        <p:spPr>
          <a:xfrm>
            <a:off x="0" y="6237312"/>
            <a:ext cx="9144000" cy="484163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83568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Rozdzielność względem dodawania</a:t>
            </a:r>
            <a:endParaRPr lang="pl-PL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Uzasadnienie geometryczne</a:t>
            </a:r>
            <a:endParaRPr lang="pl-PL" dirty="0"/>
          </a:p>
        </p:txBody>
      </p:sp>
      <p:sp>
        <p:nvSpPr>
          <p:cNvPr id="27" name="TextBox 26"/>
          <p:cNvSpPr txBox="1"/>
          <p:nvPr/>
        </p:nvSpPr>
        <p:spPr>
          <a:xfrm>
            <a:off x="0" y="141277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l-PL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pl-PL" sz="2800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pl-PL" sz="2800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Footer Placeholder 5"/>
          <p:cNvSpPr txBox="1">
            <a:spLocks/>
          </p:cNvSpPr>
          <p:nvPr/>
        </p:nvSpPr>
        <p:spPr>
          <a:xfrm>
            <a:off x="0" y="6237312"/>
            <a:ext cx="9144000" cy="484163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itle 1"/>
          <p:cNvSpPr txBox="1">
            <a:spLocks/>
          </p:cNvSpPr>
          <p:nvPr/>
        </p:nvSpPr>
        <p:spPr>
          <a:xfrm>
            <a:off x="683568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Uzasadnienie geometryczne</a:t>
            </a:r>
            <a:endParaRPr lang="pl-PL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Prostokąt zaokrąglony 63"/>
          <p:cNvSpPr/>
          <p:nvPr/>
        </p:nvSpPr>
        <p:spPr>
          <a:xfrm>
            <a:off x="251520" y="2008004"/>
            <a:ext cx="8568952" cy="33652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6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473077"/>
            <a:ext cx="4381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2491358"/>
            <a:ext cx="111442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33439" y="2491358"/>
            <a:ext cx="111442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0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9872" y="2545085"/>
            <a:ext cx="30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2491358"/>
            <a:ext cx="111442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97735" y="2491358"/>
            <a:ext cx="111442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49863" y="2491358"/>
            <a:ext cx="111442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4" name="Straight Connector 13"/>
          <p:cNvCxnSpPr/>
          <p:nvPr/>
        </p:nvCxnSpPr>
        <p:spPr>
          <a:xfrm flipV="1">
            <a:off x="1115616" y="2473077"/>
            <a:ext cx="1080120" cy="5040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14"/>
          <p:cNvCxnSpPr/>
          <p:nvPr/>
        </p:nvCxnSpPr>
        <p:spPr>
          <a:xfrm flipV="1">
            <a:off x="2195736" y="2473077"/>
            <a:ext cx="1080120" cy="5040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15"/>
          <p:cNvCxnSpPr/>
          <p:nvPr/>
        </p:nvCxnSpPr>
        <p:spPr>
          <a:xfrm flipV="1">
            <a:off x="6012160" y="2473077"/>
            <a:ext cx="1080120" cy="5040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16"/>
          <p:cNvCxnSpPr/>
          <p:nvPr/>
        </p:nvCxnSpPr>
        <p:spPr>
          <a:xfrm flipV="1">
            <a:off x="4932040" y="2473077"/>
            <a:ext cx="1080120" cy="5040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17"/>
          <p:cNvCxnSpPr/>
          <p:nvPr/>
        </p:nvCxnSpPr>
        <p:spPr>
          <a:xfrm flipV="1">
            <a:off x="3779912" y="2473077"/>
            <a:ext cx="1080120" cy="5040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9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7158" y="2545085"/>
            <a:ext cx="8572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0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5576" y="3409181"/>
            <a:ext cx="3619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3265165"/>
            <a:ext cx="4381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03648" y="3337173"/>
            <a:ext cx="8572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3265165"/>
            <a:ext cx="4381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4" name="Picture 9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9552" y="2473077"/>
            <a:ext cx="201954" cy="586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5" name="Picture 1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164288" y="2473077"/>
            <a:ext cx="202493" cy="582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6" name="Oval 27"/>
          <p:cNvSpPr/>
          <p:nvPr/>
        </p:nvSpPr>
        <p:spPr>
          <a:xfrm>
            <a:off x="1115616" y="2276872"/>
            <a:ext cx="2232248" cy="936104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88" name="Straight Arrow Connector 29"/>
          <p:cNvCxnSpPr>
            <a:stCxn id="89" idx="0"/>
          </p:cNvCxnSpPr>
          <p:nvPr/>
        </p:nvCxnSpPr>
        <p:spPr>
          <a:xfrm flipV="1">
            <a:off x="2745584" y="3140968"/>
            <a:ext cx="26216" cy="158417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30"/>
          <p:cNvSpPr txBox="1"/>
          <p:nvPr/>
        </p:nvSpPr>
        <p:spPr>
          <a:xfrm>
            <a:off x="1259632" y="4725144"/>
            <a:ext cx="297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obliczenie modulo z siódemki</a:t>
            </a:r>
            <a:endParaRPr lang="pl-PL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Oval 33"/>
          <p:cNvSpPr/>
          <p:nvPr/>
        </p:nvSpPr>
        <p:spPr>
          <a:xfrm>
            <a:off x="3779912" y="2204864"/>
            <a:ext cx="3384376" cy="1080120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rgbClr val="E24C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91" name="Straight Arrow Connector 35"/>
          <p:cNvCxnSpPr/>
          <p:nvPr/>
        </p:nvCxnSpPr>
        <p:spPr>
          <a:xfrm flipH="1" flipV="1">
            <a:off x="5652120" y="3284984"/>
            <a:ext cx="432048" cy="1152128"/>
          </a:xfrm>
          <a:prstGeom prst="straightConnector1">
            <a:avLst/>
          </a:prstGeom>
          <a:ln w="28575">
            <a:solidFill>
              <a:srgbClr val="E24CC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36"/>
          <p:cNvSpPr txBox="1"/>
          <p:nvPr/>
        </p:nvSpPr>
        <p:spPr>
          <a:xfrm>
            <a:off x="4716016" y="4509120"/>
            <a:ext cx="3076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obliczenie modulo z dziewiątki</a:t>
            </a:r>
            <a:endParaRPr lang="pl-PL" dirty="0">
              <a:solidFill>
                <a:srgbClr val="E24CC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000"/>
                            </p:stCondLst>
                            <p:childTnLst>
                              <p:par>
                                <p:cTn id="39" presetID="3" presetClass="exit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" presetClass="exit" presetSubtype="1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0"/>
                            </p:stCondLst>
                            <p:childTnLst>
                              <p:par>
                                <p:cTn id="46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1000"/>
                            </p:stCondLst>
                            <p:childTnLst>
                              <p:par>
                                <p:cTn id="53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2000"/>
                            </p:stCondLst>
                            <p:childTnLst>
                              <p:par>
                                <p:cTn id="60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3000"/>
                            </p:stCondLst>
                            <p:childTnLst>
                              <p:par>
                                <p:cTn id="67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8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4000"/>
                            </p:stCondLst>
                            <p:childTnLst>
                              <p:par>
                                <p:cTn id="7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4000"/>
                            </p:stCondLst>
                            <p:childTnLst>
                              <p:par>
                                <p:cTn id="8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5000"/>
                            </p:stCondLst>
                            <p:childTnLst>
                              <p:par>
                                <p:cTn id="9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6000"/>
                            </p:stCondLst>
                            <p:childTnLst>
                              <p:par>
                                <p:cTn id="9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7000"/>
                            </p:stCondLst>
                            <p:childTnLst>
                              <p:par>
                                <p:cTn id="9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animBg="1"/>
      <p:bldP spid="86" grpId="1" animBg="1"/>
      <p:bldP spid="89" grpId="0"/>
      <p:bldP spid="90" grpId="0" animBg="1"/>
      <p:bldP spid="9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pl-PL" dirty="0" smtClean="0"/>
              <a:t>Rozdzielność względem odejmowania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Przykład:</a:t>
            </a:r>
          </a:p>
          <a:p>
            <a:pPr marL="0" indent="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l-PL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pl-PL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= (</a:t>
            </a:r>
            <a:r>
              <a:rPr lang="pl-PL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pl-PL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= </a:t>
            </a:r>
          </a:p>
          <a:p>
            <a:pPr marL="0" indent="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= (2 – 1)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3 = 1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3 = 1</a:t>
            </a:r>
          </a:p>
          <a:p>
            <a:pPr marL="0" indent="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Formalnie:</a:t>
            </a:r>
          </a:p>
          <a:p>
            <a:pPr marL="0" indent="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l-PL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pl-PL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= (</a:t>
            </a:r>
            <a:r>
              <a:rPr lang="pl-PL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pl-PL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  <a:p>
            <a:pPr marL="0" indent="0">
              <a:buNone/>
            </a:pPr>
            <a:endParaRPr lang="pl-PL" sz="2800" dirty="0" smtClean="0"/>
          </a:p>
          <a:p>
            <a:pPr marL="0" indent="0">
              <a:buNone/>
            </a:pPr>
            <a:endParaRPr lang="pl-PL" sz="2800" dirty="0"/>
          </a:p>
        </p:txBody>
      </p:sp>
      <p:sp>
        <p:nvSpPr>
          <p:cNvPr id="5" name="Footer Placeholder 5"/>
          <p:cNvSpPr txBox="1">
            <a:spLocks/>
          </p:cNvSpPr>
          <p:nvPr/>
        </p:nvSpPr>
        <p:spPr>
          <a:xfrm>
            <a:off x="0" y="6237312"/>
            <a:ext cx="9144000" cy="484163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83568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Rozdzielność względem odejmowania</a:t>
            </a:r>
            <a:endParaRPr lang="pl-PL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pl-PL" dirty="0" smtClean="0"/>
              <a:t>Rozdzielność względem mnożenia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Przykład:</a:t>
            </a:r>
          </a:p>
          <a:p>
            <a:pPr marL="0" indent="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l-PL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· </a:t>
            </a:r>
            <a:r>
              <a:rPr lang="pl-PL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= (</a:t>
            </a:r>
            <a:r>
              <a:rPr lang="pl-PL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· </a:t>
            </a:r>
            <a:r>
              <a:rPr lang="pl-PL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= </a:t>
            </a:r>
          </a:p>
          <a:p>
            <a:pPr marL="0" indent="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= (2 · 1)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3 = 2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3 = 2</a:t>
            </a:r>
          </a:p>
          <a:p>
            <a:pPr marL="0" indent="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Formalnie:</a:t>
            </a:r>
          </a:p>
          <a:p>
            <a:pPr marL="0" indent="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l-PL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· </a:t>
            </a:r>
            <a:r>
              <a:rPr lang="pl-PL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= (</a:t>
            </a:r>
            <a:r>
              <a:rPr lang="pl-PL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· </a:t>
            </a:r>
            <a:r>
              <a:rPr lang="pl-PL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  <a:p>
            <a:pPr marL="0" indent="0"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ooter Placeholder 5"/>
          <p:cNvSpPr txBox="1">
            <a:spLocks/>
          </p:cNvSpPr>
          <p:nvPr/>
        </p:nvSpPr>
        <p:spPr>
          <a:xfrm>
            <a:off x="0" y="6237312"/>
            <a:ext cx="9144000" cy="484163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83568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Rozdzielność względem mnożenia</a:t>
            </a:r>
            <a:endParaRPr lang="pl-PL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Uzasadnienie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00200"/>
            <a:ext cx="7920880" cy="452596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Tak jak rozdzielność względem dodawania i odejmowania wydaje się być oczywistym następstwem właściwości związanej z możliwością dodawania wielokrotności dzielnika do dzielnej, to w przypadku mnożenia nie jest to już takie oczywiste. Należy na to spojrzeć w następujący sposób: </a:t>
            </a:r>
            <a:endParaRPr lang="pl-PL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sz="2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l-PL" sz="2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pl-PL" sz="2600" dirty="0" smtClean="0">
                <a:latin typeface="Times New Roman" pitchFamily="18" charset="0"/>
                <a:cs typeface="Times New Roman" pitchFamily="18" charset="0"/>
              </a:rPr>
              <a:t> · </a:t>
            </a:r>
            <a:r>
              <a:rPr lang="pl-PL" sz="2600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pl-PL" sz="26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pl-PL" sz="2600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l-PL" sz="2600" dirty="0" smtClean="0">
                <a:latin typeface="Times New Roman" pitchFamily="18" charset="0"/>
                <a:cs typeface="Times New Roman" pitchFamily="18" charset="0"/>
              </a:rPr>
              <a:t> = (</a:t>
            </a:r>
            <a:r>
              <a:rPr lang="pl-PL" sz="2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pl-PL" sz="2600" dirty="0" smtClean="0">
                <a:latin typeface="Times New Roman" pitchFamily="18" charset="0"/>
                <a:cs typeface="Times New Roman" pitchFamily="18" charset="0"/>
              </a:rPr>
              <a:t> · </a:t>
            </a:r>
            <a:r>
              <a:rPr lang="pl-PL" sz="2600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pl-PL" sz="26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pl-PL" sz="2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l-PL" sz="2600" dirty="0" smtClean="0">
                <a:latin typeface="Times New Roman" pitchFamily="18" charset="0"/>
                <a:cs typeface="Times New Roman" pitchFamily="18" charset="0"/>
              </a:rPr>
              <a:t> · 14) </a:t>
            </a:r>
            <a:r>
              <a:rPr lang="pl-PL" sz="2600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l-PL" sz="2600" dirty="0" smtClean="0">
                <a:latin typeface="Times New Roman" pitchFamily="18" charset="0"/>
                <a:cs typeface="Times New Roman" pitchFamily="18" charset="0"/>
              </a:rPr>
              <a:t> = (</a:t>
            </a:r>
            <a:r>
              <a:rPr lang="pl-PL" sz="2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pl-PL" sz="2600" dirty="0" smtClean="0">
                <a:latin typeface="Times New Roman" pitchFamily="18" charset="0"/>
                <a:cs typeface="Times New Roman" pitchFamily="18" charset="0"/>
              </a:rPr>
              <a:t> · </a:t>
            </a:r>
            <a:r>
              <a:rPr lang="pl-PL" sz="2600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pl-PL" sz="26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pl-PL" sz="2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l-PL" sz="2600" dirty="0" smtClean="0">
                <a:latin typeface="Times New Roman" pitchFamily="18" charset="0"/>
                <a:cs typeface="Times New Roman" pitchFamily="18" charset="0"/>
              </a:rPr>
              <a:t>·2 · 7) </a:t>
            </a:r>
            <a:r>
              <a:rPr lang="pl-PL" sz="2600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l-PL" sz="26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pl-PL" sz="2600" u="sng" dirty="0" smtClean="0">
                <a:latin typeface="Times New Roman" pitchFamily="18" charset="0"/>
                <a:cs typeface="Times New Roman" pitchFamily="18" charset="0"/>
              </a:rPr>
              <a:t>(8 – </a:t>
            </a:r>
            <a:r>
              <a:rPr lang="pl-PL" sz="2600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l-PL" sz="2600" u="sng" dirty="0" smtClean="0">
                <a:latin typeface="Times New Roman" pitchFamily="18" charset="0"/>
                <a:cs typeface="Times New Roman" pitchFamily="18" charset="0"/>
              </a:rPr>
              <a:t>·2) </a:t>
            </a:r>
            <a:r>
              <a:rPr lang="pl-PL" sz="2600" dirty="0" smtClean="0">
                <a:latin typeface="Times New Roman" pitchFamily="18" charset="0"/>
                <a:cs typeface="Times New Roman" pitchFamily="18" charset="0"/>
              </a:rPr>
              <a:t>· </a:t>
            </a:r>
            <a:r>
              <a:rPr lang="pl-PL" sz="2600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pl-PL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600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l-PL" sz="2600" dirty="0" smtClean="0">
                <a:latin typeface="Times New Roman" pitchFamily="18" charset="0"/>
                <a:cs typeface="Times New Roman" pitchFamily="18" charset="0"/>
              </a:rPr>
              <a:t> = 2 · </a:t>
            </a:r>
            <a:r>
              <a:rPr lang="pl-PL" sz="2600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pl-PL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600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pl-PL" sz="2600" dirty="0" smtClean="0">
                <a:latin typeface="Times New Roman" pitchFamily="18" charset="0"/>
                <a:cs typeface="Times New Roman" pitchFamily="18" charset="0"/>
              </a:rPr>
              <a:t>= …</a:t>
            </a:r>
          </a:p>
          <a:p>
            <a:pPr marL="0" indent="0" algn="just">
              <a:buNone/>
            </a:pP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Podkreślony fragment odpowiada 8 </a:t>
            </a:r>
            <a:r>
              <a:rPr lang="pl-PL" sz="2800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3, analogicznie możemy przeprowadzić rozumowanie dlaczego możemy 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różową 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siódemkę </a:t>
            </a:r>
            <a:r>
              <a:rPr lang="pl-PL" sz="2800" i="1" dirty="0" smtClean="0">
                <a:latin typeface="Times New Roman" pitchFamily="18" charset="0"/>
                <a:cs typeface="Times New Roman" pitchFamily="18" charset="0"/>
              </a:rPr>
              <a:t>zmodulować. </a:t>
            </a:r>
            <a:endParaRPr lang="pl-PL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ooter Placeholder 5"/>
          <p:cNvSpPr txBox="1">
            <a:spLocks/>
          </p:cNvSpPr>
          <p:nvPr/>
        </p:nvSpPr>
        <p:spPr>
          <a:xfrm>
            <a:off x="0" y="6237312"/>
            <a:ext cx="9144000" cy="484163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83568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Uzasadnienie</a:t>
            </a:r>
            <a:endParaRPr lang="pl-PL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Uzasadnienie geometryczne</a:t>
            </a:r>
            <a:endParaRPr lang="pl-PL" dirty="0"/>
          </a:p>
        </p:txBody>
      </p:sp>
      <p:sp>
        <p:nvSpPr>
          <p:cNvPr id="5" name="Rectangle 4"/>
          <p:cNvSpPr/>
          <p:nvPr/>
        </p:nvSpPr>
        <p:spPr>
          <a:xfrm>
            <a:off x="0" y="146562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l-PL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· </a:t>
            </a:r>
            <a:r>
              <a:rPr lang="pl-PL" sz="2800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pl-PL" sz="2800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Footer Placeholder 5"/>
          <p:cNvSpPr txBox="1">
            <a:spLocks/>
          </p:cNvSpPr>
          <p:nvPr/>
        </p:nvSpPr>
        <p:spPr>
          <a:xfrm>
            <a:off x="0" y="6237312"/>
            <a:ext cx="9144000" cy="484163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683568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Uzasadnienie geometryczne</a:t>
            </a:r>
            <a:endParaRPr lang="pl-PL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rostokąt zaokrąglony 2"/>
          <p:cNvSpPr/>
          <p:nvPr/>
        </p:nvSpPr>
        <p:spPr>
          <a:xfrm>
            <a:off x="1403648" y="2132856"/>
            <a:ext cx="6136792" cy="36724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28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7952" y="2276872"/>
            <a:ext cx="88582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2276872"/>
            <a:ext cx="88582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23816" y="2924944"/>
            <a:ext cx="21050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23816" y="3861048"/>
            <a:ext cx="21050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05374" y="2394223"/>
            <a:ext cx="8572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5" name="Straight Connector 14"/>
          <p:cNvCxnSpPr/>
          <p:nvPr/>
        </p:nvCxnSpPr>
        <p:spPr>
          <a:xfrm flipV="1">
            <a:off x="1979712" y="3861048"/>
            <a:ext cx="2088232" cy="86409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15"/>
          <p:cNvCxnSpPr/>
          <p:nvPr/>
        </p:nvCxnSpPr>
        <p:spPr>
          <a:xfrm flipV="1">
            <a:off x="1907704" y="2924944"/>
            <a:ext cx="2088232" cy="86409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19"/>
          <p:cNvCxnSpPr/>
          <p:nvPr/>
        </p:nvCxnSpPr>
        <p:spPr>
          <a:xfrm flipV="1">
            <a:off x="2771800" y="4797152"/>
            <a:ext cx="216024" cy="5760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22"/>
          <p:cNvSpPr txBox="1"/>
          <p:nvPr/>
        </p:nvSpPr>
        <p:spPr>
          <a:xfrm>
            <a:off x="1805535" y="5301208"/>
            <a:ext cx="2622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obliczenie modulo ósemki</a:t>
            </a:r>
            <a:endParaRPr lang="pl-PL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1" name="Straight Connector 25"/>
          <p:cNvCxnSpPr/>
          <p:nvPr/>
        </p:nvCxnSpPr>
        <p:spPr>
          <a:xfrm flipV="1">
            <a:off x="3131840" y="2276872"/>
            <a:ext cx="936104" cy="57606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26"/>
          <p:cNvCxnSpPr/>
          <p:nvPr/>
        </p:nvCxnSpPr>
        <p:spPr>
          <a:xfrm flipV="1">
            <a:off x="2211848" y="2276872"/>
            <a:ext cx="936104" cy="57606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28"/>
          <p:cNvCxnSpPr>
            <a:endCxn id="47" idx="3"/>
          </p:cNvCxnSpPr>
          <p:nvPr/>
        </p:nvCxnSpPr>
        <p:spPr>
          <a:xfrm flipH="1">
            <a:off x="4084056" y="2546902"/>
            <a:ext cx="2016224" cy="54006"/>
          </a:xfrm>
          <a:prstGeom prst="straightConnector1">
            <a:avLst/>
          </a:prstGeom>
          <a:ln w="38100">
            <a:solidFill>
              <a:srgbClr val="E24CC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29"/>
          <p:cNvSpPr txBox="1"/>
          <p:nvPr/>
        </p:nvSpPr>
        <p:spPr>
          <a:xfrm>
            <a:off x="6156176" y="2420888"/>
            <a:ext cx="11521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obliczenie modulo siódemki</a:t>
            </a:r>
            <a:endParaRPr lang="pl-PL" dirty="0">
              <a:solidFill>
                <a:srgbClr val="E24CC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5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2276872"/>
            <a:ext cx="2857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" name="Rounded Rectangle 17"/>
          <p:cNvSpPr/>
          <p:nvPr/>
        </p:nvSpPr>
        <p:spPr>
          <a:xfrm>
            <a:off x="1835696" y="2852936"/>
            <a:ext cx="2304256" cy="194421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7" name="Rounded Rectangle 23"/>
          <p:cNvSpPr/>
          <p:nvPr/>
        </p:nvSpPr>
        <p:spPr>
          <a:xfrm>
            <a:off x="2211848" y="2276872"/>
            <a:ext cx="1872208" cy="648072"/>
          </a:xfrm>
          <a:prstGeom prst="roundRect">
            <a:avLst/>
          </a:prstGeom>
          <a:noFill/>
          <a:ln>
            <a:solidFill>
              <a:srgbClr val="E24C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48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62114" y="2334394"/>
            <a:ext cx="285750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53863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3" presetClass="exit" presetSubtype="1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xit" presetSubtype="1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000"/>
                            </p:stCondLst>
                            <p:childTnLst>
                              <p:par>
                                <p:cTn id="3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000"/>
                            </p:stCondLst>
                            <p:childTnLst>
                              <p:par>
                                <p:cTn id="41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1" presetClass="entr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2000"/>
                            </p:stCondLst>
                            <p:childTnLst>
                              <p:par>
                                <p:cTn id="56" presetID="3" presetClass="exit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" presetClass="exit" presetSubtype="1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4000"/>
                            </p:stCondLst>
                            <p:childTnLst>
                              <p:par>
                                <p:cTn id="63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0"/>
                            </p:stCondLst>
                            <p:childTnLst>
                              <p:par>
                                <p:cTn id="70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60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70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0" grpId="1"/>
      <p:bldP spid="44" grpId="0"/>
      <p:bldP spid="44" grpId="1"/>
      <p:bldP spid="46" grpId="0" animBg="1"/>
      <p:bldP spid="46" grpId="1" animBg="1"/>
      <p:bldP spid="47" grpId="0" animBg="1"/>
      <p:bldP spid="47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Zadania dla uczniów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-13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6 =</a:t>
            </a:r>
          </a:p>
          <a:p>
            <a:pPr marL="0" indent="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-13 – 7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6 =</a:t>
            </a:r>
          </a:p>
          <a:p>
            <a:pPr marL="0" indent="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-2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6 =</a:t>
            </a:r>
          </a:p>
          <a:p>
            <a:pPr marL="0" indent="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(9 · 7)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8 = </a:t>
            </a:r>
          </a:p>
          <a:p>
            <a:pPr marL="0" indent="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(12 + 15)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11 =</a:t>
            </a:r>
          </a:p>
          <a:p>
            <a:pPr marL="0" indent="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(17 – 25)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12 =</a:t>
            </a:r>
          </a:p>
          <a:p>
            <a:pPr marL="0" indent="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225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14 =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ooter Placeholder 5"/>
          <p:cNvSpPr txBox="1">
            <a:spLocks/>
          </p:cNvSpPr>
          <p:nvPr/>
        </p:nvSpPr>
        <p:spPr>
          <a:xfrm>
            <a:off x="0" y="6237312"/>
            <a:ext cx="9144000" cy="484163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83568" y="404664"/>
            <a:ext cx="7776000" cy="959561"/>
          </a:xfrm>
          <a:prstGeom prst="rect">
            <a:avLst/>
          </a:prstGeom>
          <a:solidFill>
            <a:srgbClr val="0065B0"/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Zadania dla uczniów</a:t>
            </a:r>
            <a:endParaRPr lang="pl-PL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Zastosowanie przy potęgach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Przykład:</a:t>
            </a:r>
          </a:p>
          <a:p>
            <a:pPr marL="0" indent="0">
              <a:buNone/>
            </a:pPr>
            <a:r>
              <a:rPr lang="en-US" dirty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en-US" baseline="30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mod </a:t>
            </a:r>
            <a:r>
              <a:rPr lang="en-US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= (</a:t>
            </a:r>
            <a:r>
              <a:rPr lang="en-US" dirty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mod </a:t>
            </a:r>
            <a:r>
              <a:rPr lang="en-US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baseline="30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mod </a:t>
            </a:r>
            <a:r>
              <a:rPr lang="en-US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= 3</a:t>
            </a:r>
            <a:r>
              <a:rPr lang="en-US" baseline="30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mod </a:t>
            </a:r>
            <a:r>
              <a:rPr lang="en-US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= </a:t>
            </a: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27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mod </a:t>
            </a:r>
            <a:r>
              <a:rPr lang="en-US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= 2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Formalnie:</a:t>
            </a:r>
          </a:p>
          <a:p>
            <a:pPr marL="0" indent="0">
              <a:buNone/>
            </a:pPr>
            <a:r>
              <a:rPr lang="pl-PL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baseline="3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mod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(</a:t>
            </a:r>
            <a:r>
              <a:rPr lang="pl-PL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mod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pl-PL" baseline="3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mod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  <a:p>
            <a:pPr marL="0" indent="0">
              <a:buNone/>
            </a:pPr>
            <a:endParaRPr lang="pl-PL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Właściwość ta wynika z właściwości rozdzielności względem mnożenia, która jest tutaj zastosowana </a:t>
            </a:r>
            <a:r>
              <a:rPr lang="pl-PL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razy.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ooter Placeholder 5"/>
          <p:cNvSpPr txBox="1">
            <a:spLocks/>
          </p:cNvSpPr>
          <p:nvPr/>
        </p:nvSpPr>
        <p:spPr>
          <a:xfrm>
            <a:off x="0" y="6237312"/>
            <a:ext cx="9144000" cy="484163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83568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Zastosowanie przy potęgach</a:t>
            </a:r>
            <a:endParaRPr lang="pl-PL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00200"/>
            <a:ext cx="8424936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Na początku naszej matematycznej drogi dzieliliśmy tylko wtedy kiedy się dało:</a:t>
            </a:r>
          </a:p>
          <a:p>
            <a:pPr marL="0" indent="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4 : 2 = 2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	12 : 3 = 4		5 : 3 = ???</a:t>
            </a:r>
          </a:p>
          <a:p>
            <a:pPr marL="0" indent="0"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Potem okazało się, że można dzielić z resztą:</a:t>
            </a:r>
          </a:p>
          <a:p>
            <a:pPr marL="0" indent="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5 : 3 = 1 reszty 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2			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19 : 5 = 3 reszty 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marL="0" indent="0">
              <a:buNone/>
            </a:pPr>
            <a:endParaRPr lang="pl-PL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b="1" i="1" dirty="0" smtClean="0">
                <a:solidFill>
                  <a:srgbClr val="FF4CC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Modulo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jest to właśnie ta reszta z dzielenia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3568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Historia</a:t>
            </a:r>
            <a:endParaRPr lang="pl-PL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Footer Placeholder 5"/>
          <p:cNvSpPr txBox="1">
            <a:spLocks/>
          </p:cNvSpPr>
          <p:nvPr/>
        </p:nvSpPr>
        <p:spPr>
          <a:xfrm>
            <a:off x="0" y="6237312"/>
            <a:ext cx="9144000" cy="484163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Zaprezentowany przed chwilą wzór nie zdaje egzaminu w przypadku bardzo dużych wykładników: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pl-PL" baseline="3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mod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l-PL" baseline="3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mod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= ???</a:t>
            </a:r>
          </a:p>
          <a:p>
            <a:pPr marL="0" indent="0">
              <a:buNone/>
            </a:pPr>
            <a:endParaRPr lang="pl-PL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Problem ten można rozwiązać wykonując pewną ilość obliczeń pomocniczych.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5" name="Footer Placeholder 5"/>
          <p:cNvSpPr txBox="1">
            <a:spLocks/>
          </p:cNvSpPr>
          <p:nvPr/>
        </p:nvSpPr>
        <p:spPr>
          <a:xfrm>
            <a:off x="0" y="6237312"/>
            <a:ext cx="9144000" cy="484163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83568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Problem bardzo dużego wykładnika</a:t>
            </a:r>
            <a:endParaRPr lang="pl-PL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Bez zmiany rozwiązania możemy sobie rozłożyć 123 na pewną ilość składników</a:t>
            </a:r>
          </a:p>
          <a:p>
            <a:pPr marL="0" indent="0">
              <a:buNone/>
            </a:pPr>
            <a:r>
              <a:rPr lang="pl-PL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pl-PL" baseline="3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mod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pl-PL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pl-PL" baseline="3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64+32+16+8+2+1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mod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= </a:t>
            </a:r>
          </a:p>
          <a:p>
            <a:pPr marL="0" indent="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= (</a:t>
            </a:r>
            <a:r>
              <a:rPr lang="pl-PL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pl-PL" baseline="3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64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mod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· </a:t>
            </a:r>
            <a:r>
              <a:rPr lang="pl-PL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pl-PL" baseline="3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mod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pl-PL" baseline="3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mod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pl-PL" baseline="3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mod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· </a:t>
            </a:r>
            <a:r>
              <a:rPr lang="pl-PL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pl-PL" baseline="3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mod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pl-PL" baseline="3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mod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endParaRPr lang="pl-PL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Rozkład na czynniki nie jest przypadkowy, ponieważ jak się zaraz okaże, łatwo jest policzyć modulo potęg o wykładnikach będących kolejnymi potęgami dwójki.</a:t>
            </a:r>
          </a:p>
        </p:txBody>
      </p:sp>
      <p:sp>
        <p:nvSpPr>
          <p:cNvPr id="5" name="Footer Placeholder 5"/>
          <p:cNvSpPr txBox="1">
            <a:spLocks/>
          </p:cNvSpPr>
          <p:nvPr/>
        </p:nvSpPr>
        <p:spPr>
          <a:xfrm>
            <a:off x="0" y="6237312"/>
            <a:ext cx="9144000" cy="484163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83568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Problem bardzo dużego wykładnika</a:t>
            </a:r>
            <a:endParaRPr lang="pl-PL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l-PL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pl-PL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mod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pl-PL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                                           = 9</a:t>
            </a:r>
          </a:p>
          <a:p>
            <a:pPr marL="0" indent="0">
              <a:buNone/>
            </a:pPr>
            <a:r>
              <a:rPr lang="pl-PL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pl-PL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mod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= (</a:t>
            </a:r>
            <a:r>
              <a:rPr lang="pl-PL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pl-PL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mod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pl-PL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mod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= 9</a:t>
            </a:r>
            <a:r>
              <a:rPr lang="pl-PL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= 4</a:t>
            </a:r>
          </a:p>
          <a:p>
            <a:pPr marL="0" indent="0">
              <a:buNone/>
            </a:pPr>
            <a:r>
              <a:rPr lang="pl-PL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pl-PL" baseline="30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mod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= (</a:t>
            </a:r>
            <a:r>
              <a:rPr lang="pl-PL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pl-PL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mod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pl-PL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mod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= 4</a:t>
            </a:r>
            <a:r>
              <a:rPr lang="pl-PL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= 5</a:t>
            </a:r>
          </a:p>
          <a:p>
            <a:pPr marL="0" indent="0">
              <a:buNone/>
            </a:pPr>
            <a:r>
              <a:rPr lang="pl-PL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pl-PL" baseline="300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mod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= (</a:t>
            </a:r>
            <a:r>
              <a:rPr lang="pl-PL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pl-PL" baseline="30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mod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pl-PL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mod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= 5</a:t>
            </a:r>
            <a:r>
              <a:rPr lang="pl-PL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= 3</a:t>
            </a:r>
          </a:p>
          <a:p>
            <a:pPr marL="0" indent="0">
              <a:buNone/>
            </a:pPr>
            <a:r>
              <a:rPr lang="pl-PL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pl-PL" baseline="30000" dirty="0" smtClean="0"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mod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= (</a:t>
            </a:r>
            <a:r>
              <a:rPr lang="pl-PL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pl-PL" baseline="300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mod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pl-PL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mod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= 3</a:t>
            </a:r>
            <a:r>
              <a:rPr lang="pl-PL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= 9</a:t>
            </a:r>
          </a:p>
          <a:p>
            <a:pPr marL="0" indent="0">
              <a:buNone/>
            </a:pPr>
            <a:r>
              <a:rPr lang="pl-PL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pl-PL" baseline="30000" dirty="0" smtClean="0">
                <a:latin typeface="Times New Roman" pitchFamily="18" charset="0"/>
                <a:cs typeface="Times New Roman" pitchFamily="18" charset="0"/>
              </a:rPr>
              <a:t>32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mod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= (</a:t>
            </a:r>
            <a:r>
              <a:rPr lang="pl-PL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pl-PL" baseline="30000" dirty="0" smtClean="0"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mod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pl-PL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mod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= 9</a:t>
            </a:r>
            <a:r>
              <a:rPr lang="pl-PL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= 4</a:t>
            </a:r>
          </a:p>
          <a:p>
            <a:pPr marL="0" indent="0">
              <a:buNone/>
            </a:pPr>
            <a:r>
              <a:rPr lang="pl-PL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pl-PL" baseline="30000" dirty="0" smtClean="0">
                <a:latin typeface="Times New Roman" pitchFamily="18" charset="0"/>
                <a:cs typeface="Times New Roman" pitchFamily="18" charset="0"/>
              </a:rPr>
              <a:t>64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mod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= (</a:t>
            </a:r>
            <a:r>
              <a:rPr lang="pl-PL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pl-PL" baseline="30000" dirty="0" smtClean="0">
                <a:latin typeface="Times New Roman" pitchFamily="18" charset="0"/>
                <a:cs typeface="Times New Roman" pitchFamily="18" charset="0"/>
              </a:rPr>
              <a:t>32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mod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pl-PL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mod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= 4</a:t>
            </a:r>
            <a:r>
              <a:rPr lang="pl-PL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= 5</a:t>
            </a:r>
          </a:p>
          <a:p>
            <a:pPr marL="0" indent="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 podany sposób łatwo liczyć modulo kolejnych potęg. Można również zauważyć pewien cykl wyników (9, 4, 5, 3).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20" name="Freeform 19"/>
          <p:cNvSpPr/>
          <p:nvPr/>
        </p:nvSpPr>
        <p:spPr>
          <a:xfrm>
            <a:off x="5220072" y="2780928"/>
            <a:ext cx="2530928" cy="348343"/>
          </a:xfrm>
          <a:custGeom>
            <a:avLst/>
            <a:gdLst>
              <a:gd name="connsiteX0" fmla="*/ 2206171 w 2530928"/>
              <a:gd name="connsiteY0" fmla="*/ 0 h 348343"/>
              <a:gd name="connsiteX1" fmla="*/ 2217057 w 2530928"/>
              <a:gd name="connsiteY1" fmla="*/ 228600 h 348343"/>
              <a:gd name="connsiteX2" fmla="*/ 322943 w 2530928"/>
              <a:gd name="connsiteY2" fmla="*/ 141515 h 348343"/>
              <a:gd name="connsiteX3" fmla="*/ 279400 w 2530928"/>
              <a:gd name="connsiteY3" fmla="*/ 348343 h 348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30928" h="348343">
                <a:moveTo>
                  <a:pt x="2206171" y="0"/>
                </a:moveTo>
                <a:cubicBezTo>
                  <a:pt x="2368549" y="102507"/>
                  <a:pt x="2530928" y="205014"/>
                  <a:pt x="2217057" y="228600"/>
                </a:cubicBezTo>
                <a:cubicBezTo>
                  <a:pt x="1903186" y="252186"/>
                  <a:pt x="645886" y="121558"/>
                  <a:pt x="322943" y="141515"/>
                </a:cubicBezTo>
                <a:cubicBezTo>
                  <a:pt x="0" y="161472"/>
                  <a:pt x="254000" y="319315"/>
                  <a:pt x="279400" y="348343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Freeform 20"/>
          <p:cNvSpPr/>
          <p:nvPr/>
        </p:nvSpPr>
        <p:spPr>
          <a:xfrm>
            <a:off x="5220072" y="2360577"/>
            <a:ext cx="2530928" cy="348343"/>
          </a:xfrm>
          <a:custGeom>
            <a:avLst/>
            <a:gdLst>
              <a:gd name="connsiteX0" fmla="*/ 2206171 w 2530928"/>
              <a:gd name="connsiteY0" fmla="*/ 0 h 348343"/>
              <a:gd name="connsiteX1" fmla="*/ 2217057 w 2530928"/>
              <a:gd name="connsiteY1" fmla="*/ 228600 h 348343"/>
              <a:gd name="connsiteX2" fmla="*/ 322943 w 2530928"/>
              <a:gd name="connsiteY2" fmla="*/ 141515 h 348343"/>
              <a:gd name="connsiteX3" fmla="*/ 279400 w 2530928"/>
              <a:gd name="connsiteY3" fmla="*/ 348343 h 348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30928" h="348343">
                <a:moveTo>
                  <a:pt x="2206171" y="0"/>
                </a:moveTo>
                <a:cubicBezTo>
                  <a:pt x="2368549" y="102507"/>
                  <a:pt x="2530928" y="205014"/>
                  <a:pt x="2217057" y="228600"/>
                </a:cubicBezTo>
                <a:cubicBezTo>
                  <a:pt x="1903186" y="252186"/>
                  <a:pt x="645886" y="121558"/>
                  <a:pt x="322943" y="141515"/>
                </a:cubicBezTo>
                <a:cubicBezTo>
                  <a:pt x="0" y="161472"/>
                  <a:pt x="254000" y="319315"/>
                  <a:pt x="279400" y="348343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" name="Freeform 21"/>
          <p:cNvSpPr/>
          <p:nvPr/>
        </p:nvSpPr>
        <p:spPr>
          <a:xfrm>
            <a:off x="5220072" y="1844824"/>
            <a:ext cx="2530928" cy="348343"/>
          </a:xfrm>
          <a:custGeom>
            <a:avLst/>
            <a:gdLst>
              <a:gd name="connsiteX0" fmla="*/ 2206171 w 2530928"/>
              <a:gd name="connsiteY0" fmla="*/ 0 h 348343"/>
              <a:gd name="connsiteX1" fmla="*/ 2217057 w 2530928"/>
              <a:gd name="connsiteY1" fmla="*/ 228600 h 348343"/>
              <a:gd name="connsiteX2" fmla="*/ 322943 w 2530928"/>
              <a:gd name="connsiteY2" fmla="*/ 141515 h 348343"/>
              <a:gd name="connsiteX3" fmla="*/ 279400 w 2530928"/>
              <a:gd name="connsiteY3" fmla="*/ 348343 h 348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30928" h="348343">
                <a:moveTo>
                  <a:pt x="2206171" y="0"/>
                </a:moveTo>
                <a:cubicBezTo>
                  <a:pt x="2368549" y="102507"/>
                  <a:pt x="2530928" y="205014"/>
                  <a:pt x="2217057" y="228600"/>
                </a:cubicBezTo>
                <a:cubicBezTo>
                  <a:pt x="1903186" y="252186"/>
                  <a:pt x="645886" y="121558"/>
                  <a:pt x="322943" y="141515"/>
                </a:cubicBezTo>
                <a:cubicBezTo>
                  <a:pt x="0" y="161472"/>
                  <a:pt x="254000" y="319315"/>
                  <a:pt x="279400" y="348343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" name="Freeform 22"/>
          <p:cNvSpPr/>
          <p:nvPr/>
        </p:nvSpPr>
        <p:spPr>
          <a:xfrm>
            <a:off x="5292080" y="3212976"/>
            <a:ext cx="2530928" cy="348343"/>
          </a:xfrm>
          <a:custGeom>
            <a:avLst/>
            <a:gdLst>
              <a:gd name="connsiteX0" fmla="*/ 2206171 w 2530928"/>
              <a:gd name="connsiteY0" fmla="*/ 0 h 348343"/>
              <a:gd name="connsiteX1" fmla="*/ 2217057 w 2530928"/>
              <a:gd name="connsiteY1" fmla="*/ 228600 h 348343"/>
              <a:gd name="connsiteX2" fmla="*/ 322943 w 2530928"/>
              <a:gd name="connsiteY2" fmla="*/ 141515 h 348343"/>
              <a:gd name="connsiteX3" fmla="*/ 279400 w 2530928"/>
              <a:gd name="connsiteY3" fmla="*/ 348343 h 348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30928" h="348343">
                <a:moveTo>
                  <a:pt x="2206171" y="0"/>
                </a:moveTo>
                <a:cubicBezTo>
                  <a:pt x="2368549" y="102507"/>
                  <a:pt x="2530928" y="205014"/>
                  <a:pt x="2217057" y="228600"/>
                </a:cubicBezTo>
                <a:cubicBezTo>
                  <a:pt x="1903186" y="252186"/>
                  <a:pt x="645886" y="121558"/>
                  <a:pt x="322943" y="141515"/>
                </a:cubicBezTo>
                <a:cubicBezTo>
                  <a:pt x="0" y="161472"/>
                  <a:pt x="254000" y="319315"/>
                  <a:pt x="279400" y="348343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" name="Freeform 23"/>
          <p:cNvSpPr/>
          <p:nvPr/>
        </p:nvSpPr>
        <p:spPr>
          <a:xfrm>
            <a:off x="5364088" y="3717032"/>
            <a:ext cx="2530928" cy="348343"/>
          </a:xfrm>
          <a:custGeom>
            <a:avLst/>
            <a:gdLst>
              <a:gd name="connsiteX0" fmla="*/ 2206171 w 2530928"/>
              <a:gd name="connsiteY0" fmla="*/ 0 h 348343"/>
              <a:gd name="connsiteX1" fmla="*/ 2217057 w 2530928"/>
              <a:gd name="connsiteY1" fmla="*/ 228600 h 348343"/>
              <a:gd name="connsiteX2" fmla="*/ 322943 w 2530928"/>
              <a:gd name="connsiteY2" fmla="*/ 141515 h 348343"/>
              <a:gd name="connsiteX3" fmla="*/ 279400 w 2530928"/>
              <a:gd name="connsiteY3" fmla="*/ 348343 h 348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30928" h="348343">
                <a:moveTo>
                  <a:pt x="2206171" y="0"/>
                </a:moveTo>
                <a:cubicBezTo>
                  <a:pt x="2368549" y="102507"/>
                  <a:pt x="2530928" y="205014"/>
                  <a:pt x="2217057" y="228600"/>
                </a:cubicBezTo>
                <a:cubicBezTo>
                  <a:pt x="1903186" y="252186"/>
                  <a:pt x="645886" y="121558"/>
                  <a:pt x="322943" y="141515"/>
                </a:cubicBezTo>
                <a:cubicBezTo>
                  <a:pt x="0" y="161472"/>
                  <a:pt x="254000" y="319315"/>
                  <a:pt x="279400" y="348343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5" name="Freeform 24"/>
          <p:cNvSpPr/>
          <p:nvPr/>
        </p:nvSpPr>
        <p:spPr>
          <a:xfrm>
            <a:off x="5436096" y="4149080"/>
            <a:ext cx="2530928" cy="348343"/>
          </a:xfrm>
          <a:custGeom>
            <a:avLst/>
            <a:gdLst>
              <a:gd name="connsiteX0" fmla="*/ 2206171 w 2530928"/>
              <a:gd name="connsiteY0" fmla="*/ 0 h 348343"/>
              <a:gd name="connsiteX1" fmla="*/ 2217057 w 2530928"/>
              <a:gd name="connsiteY1" fmla="*/ 228600 h 348343"/>
              <a:gd name="connsiteX2" fmla="*/ 322943 w 2530928"/>
              <a:gd name="connsiteY2" fmla="*/ 141515 h 348343"/>
              <a:gd name="connsiteX3" fmla="*/ 279400 w 2530928"/>
              <a:gd name="connsiteY3" fmla="*/ 348343 h 348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30928" h="348343">
                <a:moveTo>
                  <a:pt x="2206171" y="0"/>
                </a:moveTo>
                <a:cubicBezTo>
                  <a:pt x="2368549" y="102507"/>
                  <a:pt x="2530928" y="205014"/>
                  <a:pt x="2217057" y="228600"/>
                </a:cubicBezTo>
                <a:cubicBezTo>
                  <a:pt x="1903186" y="252186"/>
                  <a:pt x="645886" y="121558"/>
                  <a:pt x="322943" y="141515"/>
                </a:cubicBezTo>
                <a:cubicBezTo>
                  <a:pt x="0" y="161472"/>
                  <a:pt x="254000" y="319315"/>
                  <a:pt x="279400" y="348343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Footer Placeholder 5"/>
          <p:cNvSpPr txBox="1">
            <a:spLocks/>
          </p:cNvSpPr>
          <p:nvPr/>
        </p:nvSpPr>
        <p:spPr>
          <a:xfrm>
            <a:off x="0" y="6237312"/>
            <a:ext cx="9144000" cy="484163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683568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Problem bardzo dużego wykładnika</a:t>
            </a:r>
            <a:endParaRPr lang="pl-PL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sz="2900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pl-PL" sz="2900" baseline="3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123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mod </a:t>
            </a:r>
            <a:r>
              <a:rPr lang="pl-PL" sz="29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pl-PL" sz="2900" dirty="0" smtClean="0">
                <a:latin typeface="Times New Roman" pitchFamily="18" charset="0"/>
                <a:cs typeface="Times New Roman" pitchFamily="18" charset="0"/>
              </a:rPr>
              <a:t> = (…) =</a:t>
            </a:r>
          </a:p>
          <a:p>
            <a:pPr marL="0" indent="0">
              <a:buNone/>
            </a:pPr>
            <a:r>
              <a:rPr lang="pl-PL" sz="2900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pl-PL" sz="2900" dirty="0" smtClean="0">
                <a:latin typeface="Times New Roman" pitchFamily="18" charset="0"/>
                <a:cs typeface="Times New Roman" pitchFamily="18" charset="0"/>
              </a:rPr>
              <a:t> (5 · 4 · 9 · 3 · 4 · 9) </a:t>
            </a:r>
            <a:r>
              <a:rPr lang="pl-PL" sz="2900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9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pl-PL" sz="2900" dirty="0" smtClean="0">
                <a:latin typeface="Times New Roman" pitchFamily="18" charset="0"/>
                <a:cs typeface="Times New Roman" pitchFamily="18" charset="0"/>
              </a:rPr>
              <a:t> =</a:t>
            </a:r>
          </a:p>
          <a:p>
            <a:pPr marL="0" indent="0">
              <a:buNone/>
            </a:pPr>
            <a:r>
              <a:rPr lang="pl-PL" sz="2900" dirty="0" smtClean="0">
                <a:latin typeface="Times New Roman" pitchFamily="18" charset="0"/>
                <a:cs typeface="Times New Roman" pitchFamily="18" charset="0"/>
              </a:rPr>
              <a:t>= ((20 </a:t>
            </a:r>
            <a:r>
              <a:rPr lang="pl-PL" sz="2900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9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pl-PL" sz="2900" dirty="0" smtClean="0">
                <a:latin typeface="Times New Roman" pitchFamily="18" charset="0"/>
                <a:cs typeface="Times New Roman" pitchFamily="18" charset="0"/>
              </a:rPr>
              <a:t>) · (27 </a:t>
            </a:r>
            <a:r>
              <a:rPr lang="pl-PL" sz="2900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9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pl-PL" sz="2900" dirty="0" smtClean="0">
                <a:latin typeface="Times New Roman" pitchFamily="18" charset="0"/>
                <a:cs typeface="Times New Roman" pitchFamily="18" charset="0"/>
              </a:rPr>
              <a:t>) · (36 </a:t>
            </a:r>
            <a:r>
              <a:rPr lang="pl-PL" sz="2900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9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pl-PL" sz="2900" dirty="0" smtClean="0">
                <a:latin typeface="Times New Roman" pitchFamily="18" charset="0"/>
                <a:cs typeface="Times New Roman" pitchFamily="18" charset="0"/>
              </a:rPr>
              <a:t>)) </a:t>
            </a:r>
            <a:r>
              <a:rPr lang="pl-PL" sz="2900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9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pl-PL" sz="2900" dirty="0" smtClean="0">
                <a:latin typeface="Times New Roman" pitchFamily="18" charset="0"/>
                <a:cs typeface="Times New Roman" pitchFamily="18" charset="0"/>
              </a:rPr>
              <a:t> =</a:t>
            </a:r>
          </a:p>
          <a:p>
            <a:pPr marL="0" indent="0">
              <a:buNone/>
            </a:pPr>
            <a:r>
              <a:rPr lang="pl-PL" sz="2900" dirty="0" smtClean="0">
                <a:latin typeface="Times New Roman" pitchFamily="18" charset="0"/>
                <a:cs typeface="Times New Roman" pitchFamily="18" charset="0"/>
              </a:rPr>
              <a:t> = (9 · 5 · 3) </a:t>
            </a:r>
            <a:r>
              <a:rPr lang="pl-PL" sz="2900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9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pl-PL" sz="2900" dirty="0" smtClean="0">
                <a:latin typeface="Times New Roman" pitchFamily="18" charset="0"/>
                <a:cs typeface="Times New Roman" pitchFamily="18" charset="0"/>
              </a:rPr>
              <a:t> = </a:t>
            </a:r>
          </a:p>
          <a:p>
            <a:pPr marL="0" indent="0">
              <a:buNone/>
            </a:pPr>
            <a:r>
              <a:rPr lang="pl-PL" sz="2900" dirty="0" smtClean="0">
                <a:latin typeface="Times New Roman" pitchFamily="18" charset="0"/>
                <a:cs typeface="Times New Roman" pitchFamily="18" charset="0"/>
              </a:rPr>
              <a:t>= ((45 </a:t>
            </a:r>
            <a:r>
              <a:rPr lang="pl-PL" sz="2900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9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pl-PL" sz="2900" dirty="0" smtClean="0">
                <a:latin typeface="Times New Roman" pitchFamily="18" charset="0"/>
                <a:cs typeface="Times New Roman" pitchFamily="18" charset="0"/>
              </a:rPr>
              <a:t>) · 3) </a:t>
            </a:r>
            <a:r>
              <a:rPr lang="pl-PL" sz="2900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9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pl-PL" sz="2900" dirty="0" smtClean="0">
                <a:latin typeface="Times New Roman" pitchFamily="18" charset="0"/>
                <a:cs typeface="Times New Roman" pitchFamily="18" charset="0"/>
              </a:rPr>
              <a:t> = </a:t>
            </a:r>
          </a:p>
          <a:p>
            <a:pPr marL="0" indent="0">
              <a:buNone/>
            </a:pPr>
            <a:r>
              <a:rPr lang="pl-PL" sz="2900" dirty="0" smtClean="0">
                <a:latin typeface="Times New Roman" pitchFamily="18" charset="0"/>
                <a:cs typeface="Times New Roman" pitchFamily="18" charset="0"/>
              </a:rPr>
              <a:t>=  (1 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· 3) </a:t>
            </a:r>
            <a:r>
              <a:rPr lang="pl-PL" sz="2800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= 3</a:t>
            </a:r>
          </a:p>
          <a:p>
            <a:pPr marL="0" indent="0" algn="just">
              <a:buNone/>
            </a:pP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Przy końcowych obliczeniach w celu ułatwienia rachunków skorzystaliśmy z rozdzielności względem mnożenia.</a:t>
            </a:r>
            <a:endParaRPr lang="pl-PL" sz="2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899592" y="2132856"/>
            <a:ext cx="648072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Rounded Rectangle 5"/>
          <p:cNvSpPr/>
          <p:nvPr/>
        </p:nvSpPr>
        <p:spPr>
          <a:xfrm>
            <a:off x="1763688" y="2132856"/>
            <a:ext cx="720080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Rounded Rectangle 6"/>
          <p:cNvSpPr/>
          <p:nvPr/>
        </p:nvSpPr>
        <p:spPr>
          <a:xfrm>
            <a:off x="2699792" y="2132856"/>
            <a:ext cx="792088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9" name="Straight Arrow Connector 8"/>
          <p:cNvCxnSpPr>
            <a:stCxn id="5" idx="2"/>
          </p:cNvCxnSpPr>
          <p:nvPr/>
        </p:nvCxnSpPr>
        <p:spPr>
          <a:xfrm flipH="1">
            <a:off x="1187624" y="2564904"/>
            <a:ext cx="36004" cy="288032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483768" y="2492896"/>
            <a:ext cx="648072" cy="36004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491880" y="2348880"/>
            <a:ext cx="1764196" cy="36004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827584" y="2060848"/>
            <a:ext cx="2664296" cy="57606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3491880" y="1772816"/>
            <a:ext cx="1080120" cy="36004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499992" y="1556792"/>
            <a:ext cx="3285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obliczone na poprzednim slajdzie</a:t>
            </a:r>
            <a:endParaRPr lang="pl-PL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1043608" y="3140968"/>
            <a:ext cx="648072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7" name="Straight Arrow Connector 26"/>
          <p:cNvCxnSpPr/>
          <p:nvPr/>
        </p:nvCxnSpPr>
        <p:spPr>
          <a:xfrm flipH="1">
            <a:off x="1187624" y="3501008"/>
            <a:ext cx="36004" cy="288032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899592" y="2708920"/>
            <a:ext cx="1872208" cy="360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9" name="Rounded Rectangle 28"/>
          <p:cNvSpPr/>
          <p:nvPr/>
        </p:nvSpPr>
        <p:spPr>
          <a:xfrm>
            <a:off x="2843808" y="2708920"/>
            <a:ext cx="1872208" cy="360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0" name="Rounded Rectangle 29"/>
          <p:cNvSpPr/>
          <p:nvPr/>
        </p:nvSpPr>
        <p:spPr>
          <a:xfrm>
            <a:off x="4860032" y="2708920"/>
            <a:ext cx="1872208" cy="360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1115616" y="2996952"/>
            <a:ext cx="288032" cy="216024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1547664" y="2996952"/>
            <a:ext cx="1548172" cy="216024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2051720" y="2996952"/>
            <a:ext cx="2988332" cy="36004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ooter Placeholder 5"/>
          <p:cNvSpPr txBox="1">
            <a:spLocks/>
          </p:cNvSpPr>
          <p:nvPr/>
        </p:nvSpPr>
        <p:spPr>
          <a:xfrm>
            <a:off x="0" y="6237312"/>
            <a:ext cx="9144000" cy="484163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683568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Problem bardzo dużego wykładnika</a:t>
            </a:r>
            <a:endParaRPr lang="pl-PL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" presetClass="exit" presetSubtype="0" fill="hold" grpId="1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1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8000"/>
                            </p:stCondLst>
                            <p:childTnLst>
                              <p:par>
                                <p:cTn id="40" presetID="1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20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2000"/>
                            </p:stCondLst>
                            <p:childTnLst>
                              <p:par>
                                <p:cTn id="70" presetID="1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4000"/>
                            </p:stCondLst>
                            <p:childTnLst>
                              <p:par>
                                <p:cTn id="8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600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7000"/>
                            </p:stCondLst>
                            <p:childTnLst>
                              <p:par>
                                <p:cTn id="92" presetID="1" presetClass="exit" presetSubtype="0" fill="hold" grpId="2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9000"/>
                            </p:stCondLst>
                            <p:childTnLst>
                              <p:par>
                                <p:cTn id="9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1000"/>
                            </p:stCondLst>
                            <p:childTnLst>
                              <p:par>
                                <p:cTn id="10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16" grpId="0" animBg="1"/>
      <p:bldP spid="16" grpId="1" animBg="1"/>
      <p:bldP spid="22" grpId="0"/>
      <p:bldP spid="22" grpId="1"/>
      <p:bldP spid="23" grpId="0" animBg="1"/>
      <p:bldP spid="23" grpId="2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Zadania dla uczniów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pl-PL" baseline="30000" dirty="0" smtClean="0">
                <a:latin typeface="Times New Roman" pitchFamily="18" charset="0"/>
                <a:cs typeface="Times New Roman" pitchFamily="18" charset="0"/>
              </a:rPr>
              <a:t>129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mod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13 =</a:t>
            </a:r>
          </a:p>
          <a:p>
            <a:pPr marL="0" indent="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pl-PL" baseline="30000" dirty="0" smtClean="0">
                <a:latin typeface="Times New Roman" pitchFamily="18" charset="0"/>
                <a:cs typeface="Times New Roman" pitchFamily="18" charset="0"/>
              </a:rPr>
              <a:t>156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mod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7 =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5" name="Footer Placeholder 5"/>
          <p:cNvSpPr txBox="1">
            <a:spLocks/>
          </p:cNvSpPr>
          <p:nvPr/>
        </p:nvSpPr>
        <p:spPr>
          <a:xfrm>
            <a:off x="0" y="6237312"/>
            <a:ext cx="9144000" cy="484163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83568" y="404664"/>
            <a:ext cx="7776000" cy="959561"/>
          </a:xfrm>
          <a:prstGeom prst="rect">
            <a:avLst/>
          </a:prstGeom>
          <a:solidFill>
            <a:srgbClr val="0065B0"/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Zadania dla uczniów</a:t>
            </a:r>
            <a:endParaRPr lang="pl-PL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Modulo dla liczb rzeczywistych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Modulo można zdefiniować również dla liczb rzeczywistych, wtedy przykładowe działania wyglądały by następująco:</a:t>
            </a:r>
          </a:p>
          <a:p>
            <a:pPr marL="0" indent="0"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3,5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2 = 1,5</a:t>
            </a:r>
          </a:p>
          <a:p>
            <a:pPr marL="0" indent="0"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3,3 = 0,6</a:t>
            </a:r>
          </a:p>
          <a:p>
            <a:pPr marL="0" indent="0"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5,5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2,9 = 2,6</a:t>
            </a:r>
          </a:p>
          <a:p>
            <a:pPr marL="0" indent="0"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π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2 = π - 2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ooter Placeholder 5"/>
          <p:cNvSpPr txBox="1">
            <a:spLocks/>
          </p:cNvSpPr>
          <p:nvPr/>
        </p:nvSpPr>
        <p:spPr>
          <a:xfrm>
            <a:off x="0" y="6237312"/>
            <a:ext cx="9144000" cy="484163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83568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Modulo dla liczb rzeczywistych</a:t>
            </a:r>
            <a:endParaRPr lang="pl-PL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Zadania dla uczniów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7,8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2,4 =</a:t>
            </a:r>
          </a:p>
          <a:p>
            <a:pPr marL="0" indent="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-4,3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1,2 =</a:t>
            </a:r>
          </a:p>
          <a:p>
            <a:pPr marL="0" indent="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89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88,9 =</a:t>
            </a:r>
          </a:p>
          <a:p>
            <a:pPr marL="0" indent="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4,5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1,7 =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5" name="Footer Placeholder 5"/>
          <p:cNvSpPr txBox="1">
            <a:spLocks/>
          </p:cNvSpPr>
          <p:nvPr/>
        </p:nvSpPr>
        <p:spPr>
          <a:xfrm>
            <a:off x="0" y="6237312"/>
            <a:ext cx="9144000" cy="484163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83568" y="404664"/>
            <a:ext cx="7776000" cy="959561"/>
          </a:xfrm>
          <a:prstGeom prst="rect">
            <a:avLst/>
          </a:prstGeom>
          <a:solidFill>
            <a:srgbClr val="0065B0"/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Zadania dla uczniów</a:t>
            </a:r>
            <a:endParaRPr lang="pl-PL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Zapis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19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 </a:t>
            </a:r>
          </a:p>
          <a:p>
            <a:pPr marL="0" indent="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Powyższy zapis oznacza, że dzieląc </a:t>
            </a:r>
            <a:r>
              <a:rPr lang="pl-PL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19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przez </a:t>
            </a:r>
            <a:r>
              <a:rPr lang="pl-PL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otrzymamy </a:t>
            </a:r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reszty.</a:t>
            </a:r>
          </a:p>
          <a:p>
            <a:pPr marL="0" indent="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Nazewnictwo poszczególnych elementów jest następujące:</a:t>
            </a:r>
          </a:p>
          <a:p>
            <a:pPr marL="0" indent="0"/>
            <a:r>
              <a:rPr lang="pl-PL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Dzielna</a:t>
            </a:r>
          </a:p>
          <a:p>
            <a:pPr marL="0" indent="0"/>
            <a:r>
              <a:rPr lang="pl-PL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Dzielnik</a:t>
            </a:r>
          </a:p>
          <a:p>
            <a:pPr marL="0" indent="0"/>
            <a:r>
              <a:rPr lang="pl-PL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Reszta</a:t>
            </a:r>
          </a:p>
          <a:p>
            <a:pPr marL="0" indent="0">
              <a:buNone/>
            </a:pPr>
            <a:endParaRPr lang="pl-PL" sz="2800" dirty="0"/>
          </a:p>
        </p:txBody>
      </p:sp>
      <p:sp>
        <p:nvSpPr>
          <p:cNvPr id="5" name="Footer Placeholder 5"/>
          <p:cNvSpPr txBox="1">
            <a:spLocks/>
          </p:cNvSpPr>
          <p:nvPr/>
        </p:nvSpPr>
        <p:spPr>
          <a:xfrm>
            <a:off x="0" y="6237312"/>
            <a:ext cx="9144000" cy="484163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83568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Zapis</a:t>
            </a:r>
            <a:endParaRPr lang="pl-PL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38539"/>
            <a:ext cx="8229600" cy="1252736"/>
          </a:xfrm>
        </p:spPr>
        <p:txBody>
          <a:bodyPr>
            <a:normAutofit/>
          </a:bodyPr>
          <a:lstStyle/>
          <a:p>
            <a:pPr marL="0" indent="0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Informatyka</a:t>
            </a:r>
          </a:p>
          <a:p>
            <a:pPr marL="0" indent="0"/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Kryptografia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67544" y="40466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Alternatywny zapis</a:t>
            </a:r>
            <a:endParaRPr kumimoji="0" lang="pl-PL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23528" y="1844824"/>
            <a:ext cx="8496944" cy="1584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/>
            <a:r>
              <a:rPr lang="pl-PL" sz="3200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3200" dirty="0" smtClean="0">
                <a:latin typeface="Times New Roman" pitchFamily="18" charset="0"/>
                <a:cs typeface="Times New Roman" pitchFamily="18" charset="0"/>
              </a:rPr>
              <a:t>%</a:t>
            </a:r>
            <a:r>
              <a:rPr lang="pl-PL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b</a:t>
            </a:r>
            <a:r>
              <a:rPr lang="pl-PL" sz="32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pl-PL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       </a:t>
            </a:r>
            <a:r>
              <a:rPr lang="pl-PL" sz="3200" dirty="0" smtClean="0">
                <a:latin typeface="Times New Roman" pitchFamily="18" charset="0"/>
                <a:cs typeface="Times New Roman" pitchFamily="18" charset="0"/>
              </a:rPr>
              <a:t>zamiast        </a:t>
            </a:r>
            <a:r>
              <a:rPr lang="pl-PL" sz="3200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3200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pl-PL" sz="32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pl-PL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pl-PL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3200" dirty="0" smtClean="0">
                <a:latin typeface="Times New Roman" pitchFamily="18" charset="0"/>
                <a:cs typeface="Times New Roman" pitchFamily="18" charset="0"/>
              </a:rPr>
              <a:t>Alternatywny zapis jest stosowany w </a:t>
            </a:r>
            <a:r>
              <a:rPr lang="pl-PL" sz="3200" dirty="0" smtClean="0">
                <a:latin typeface="Times New Roman" pitchFamily="18" charset="0"/>
                <a:cs typeface="Times New Roman" pitchFamily="18" charset="0"/>
              </a:rPr>
              <a:t>informatyce</a:t>
            </a:r>
            <a:r>
              <a:rPr lang="pl-PL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Footer Placeholder 5"/>
          <p:cNvSpPr txBox="1">
            <a:spLocks/>
          </p:cNvSpPr>
          <p:nvPr/>
        </p:nvSpPr>
        <p:spPr>
          <a:xfrm>
            <a:off x="0" y="6237312"/>
            <a:ext cx="9144000" cy="484163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83568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Alternatywny zapis</a:t>
            </a:r>
            <a:endParaRPr lang="pl-PL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371168" y="34290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3600" b="1" dirty="0" smtClean="0">
                <a:solidFill>
                  <a:srgbClr val="E24CC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Zastosowanie dzielenia modulo</a:t>
            </a:r>
            <a:endParaRPr lang="pl-PL" sz="3600" b="1" dirty="0">
              <a:solidFill>
                <a:srgbClr val="E24CC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Kolejność działań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2880" y="155679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Priorytet działania modulo jest taki sam jak mnożenia 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dzielenia co najlepiej obrazują poniższe przykłady:</a:t>
            </a:r>
          </a:p>
          <a:p>
            <a:pPr marL="0" indent="0">
              <a:buNone/>
            </a:pPr>
            <a:r>
              <a:rPr lang="pl-PL" sz="24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(na zielono zaznaczono działanie wykonywane jako pierwsze)</a:t>
            </a:r>
          </a:p>
          <a:p>
            <a:pPr marL="0" indent="0">
              <a:buNone/>
            </a:pP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4 + </a:t>
            </a:r>
            <a:r>
              <a:rPr lang="pl-PL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pl-PL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= 4 + </a:t>
            </a:r>
            <a:r>
              <a:rPr lang="pl-PL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= 5</a:t>
            </a:r>
          </a:p>
          <a:p>
            <a:pPr marL="0" indent="0">
              <a:buNone/>
            </a:pP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4 - </a:t>
            </a:r>
            <a:r>
              <a:rPr lang="pl-PL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pl-PL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= 4 - </a:t>
            </a:r>
            <a:r>
              <a:rPr lang="pl-PL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= 3</a:t>
            </a:r>
          </a:p>
          <a:p>
            <a:pPr marL="0" indent="0">
              <a:buNone/>
            </a:pPr>
            <a:r>
              <a:rPr lang="pl-PL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 · 5 </a:t>
            </a:r>
            <a:r>
              <a:rPr lang="pl-PL" sz="2800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2 = </a:t>
            </a:r>
            <a:r>
              <a:rPr lang="pl-PL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800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2 = 0</a:t>
            </a:r>
          </a:p>
          <a:p>
            <a:pPr marL="0" indent="0">
              <a:buNone/>
            </a:pPr>
            <a:r>
              <a:rPr lang="pl-PL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20 </a:t>
            </a:r>
            <a:r>
              <a:rPr lang="pl-PL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 5 </a:t>
            </a:r>
            <a:r>
              <a:rPr lang="pl-PL" sz="2800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3 = </a:t>
            </a:r>
            <a:r>
              <a:rPr lang="pl-PL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800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3 = 1</a:t>
            </a:r>
          </a:p>
          <a:p>
            <a:pPr marL="0" indent="0">
              <a:buNone/>
            </a:pPr>
            <a:r>
              <a:rPr lang="pl-PL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(4 + 5) </a:t>
            </a:r>
            <a:r>
              <a:rPr lang="pl-PL" sz="2800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2 = </a:t>
            </a:r>
            <a:r>
              <a:rPr lang="pl-PL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800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2</a:t>
            </a:r>
          </a:p>
          <a:p>
            <a:pPr marL="0" indent="0">
              <a:buNone/>
            </a:pPr>
            <a:r>
              <a:rPr lang="pl-PL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17 </a:t>
            </a:r>
            <a:r>
              <a:rPr lang="pl-PL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· 3 = </a:t>
            </a:r>
            <a:r>
              <a:rPr lang="pl-PL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· 3</a:t>
            </a: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ooter Placeholder 5"/>
          <p:cNvSpPr txBox="1">
            <a:spLocks/>
          </p:cNvSpPr>
          <p:nvPr/>
        </p:nvSpPr>
        <p:spPr>
          <a:xfrm>
            <a:off x="0" y="6237312"/>
            <a:ext cx="9144000" cy="484163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83568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Kolejność działań</a:t>
            </a:r>
            <a:endParaRPr lang="pl-PL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Zadania dla uczniów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6096" y="1600200"/>
            <a:ext cx="8074376" cy="4525963"/>
          </a:xfrm>
        </p:spPr>
        <p:txBody>
          <a:bodyPr/>
          <a:lstStyle/>
          <a:p>
            <a:pPr marL="0" indent="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13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6 =</a:t>
            </a:r>
          </a:p>
          <a:p>
            <a:pPr marL="0" indent="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13 – 7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6 =</a:t>
            </a:r>
          </a:p>
          <a:p>
            <a:pPr marL="0" indent="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6 =</a:t>
            </a:r>
          </a:p>
          <a:p>
            <a:pPr marL="0" indent="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3 · 4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11 = </a:t>
            </a:r>
          </a:p>
          <a:p>
            <a:pPr marL="0" indent="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13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6 · 2 =</a:t>
            </a:r>
          </a:p>
          <a:p>
            <a:pPr marL="0" indent="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123 : 11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5 =</a:t>
            </a:r>
          </a:p>
          <a:p>
            <a:pPr marL="0" indent="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17 – 11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5 = 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ooter Placeholder 5"/>
          <p:cNvSpPr txBox="1">
            <a:spLocks/>
          </p:cNvSpPr>
          <p:nvPr/>
        </p:nvSpPr>
        <p:spPr>
          <a:xfrm>
            <a:off x="0" y="6237312"/>
            <a:ext cx="9144000" cy="484163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755576" y="476672"/>
            <a:ext cx="7776000" cy="959561"/>
          </a:xfrm>
          <a:prstGeom prst="rect">
            <a:avLst/>
          </a:prstGeom>
          <a:solidFill>
            <a:srgbClr val="0065B0"/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Zadania dla uczniów</a:t>
            </a:r>
            <a:endParaRPr lang="pl-PL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Podstawowe zasady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2880" y="1600200"/>
            <a:ext cx="8229600" cy="1972815"/>
          </a:xfrm>
        </p:spPr>
        <p:txBody>
          <a:bodyPr>
            <a:normAutofit fontScale="92500"/>
          </a:bodyPr>
          <a:lstStyle/>
          <a:p>
            <a:pPr marL="0" indent="0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Dzielnik musi być dodatni</a:t>
            </a:r>
          </a:p>
          <a:p>
            <a:pPr marL="0" indent="0"/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Dzielna i dzielnik muszą być naturalne</a:t>
            </a:r>
            <a:r>
              <a:rPr lang="pl-PL" sz="2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(*)</a:t>
            </a:r>
          </a:p>
          <a:p>
            <a:pPr marL="0" indent="0"/>
            <a:endParaRPr lang="pl-PL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sz="22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(*) – można również zdefiniować działanie modulo dla liczb rzeczywistych</a:t>
            </a:r>
          </a:p>
          <a:p>
            <a:pPr marL="0" indent="0"/>
            <a:endParaRPr lang="pl-PL" sz="2800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734888" y="4912568"/>
            <a:ext cx="8229600" cy="1180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 Dzielna może być ujemna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Footer Placeholder 5"/>
          <p:cNvSpPr txBox="1">
            <a:spLocks/>
          </p:cNvSpPr>
          <p:nvPr/>
        </p:nvSpPr>
        <p:spPr>
          <a:xfrm>
            <a:off x="0" y="6237312"/>
            <a:ext cx="9144000" cy="484163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3568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Podstawowe zasady </a:t>
            </a:r>
            <a:endParaRPr lang="pl-PL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2945000" y="3832448"/>
            <a:ext cx="3355192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l-PL" sz="3600" b="1" dirty="0" smtClean="0">
                <a:solidFill>
                  <a:srgbClr val="E24CC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Wnioski</a:t>
            </a:r>
          </a:p>
          <a:p>
            <a:pPr marL="0" indent="0" algn="ctr">
              <a:buNone/>
            </a:pPr>
            <a:endParaRPr lang="pl-PL" sz="3600" b="1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11560" y="4766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Podstawowe właściwości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11560" y="1700808"/>
            <a:ext cx="8229600" cy="34269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174625" indent="-174625" algn="ctr">
              <a:spcBef>
                <a:spcPct val="20000"/>
              </a:spcBef>
              <a:defRPr/>
            </a:pPr>
            <a:r>
              <a:rPr lang="pl-PL" sz="3000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3000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3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pl-PL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30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pl-PL" sz="3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 </a:t>
            </a:r>
            <a:endParaRPr lang="pl-PL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174625" lvl="0" indent="-174625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pl-PL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3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pl-PL" sz="3000" dirty="0" smtClean="0">
                <a:latin typeface="Times New Roman" pitchFamily="18" charset="0"/>
                <a:cs typeface="Times New Roman" pitchFamily="18" charset="0"/>
              </a:rPr>
              <a:t>≥ 0 </a:t>
            </a:r>
            <a:r>
              <a:rPr lang="pl-PL" sz="3000" dirty="0" smtClean="0">
                <a:latin typeface="Times New Roman" pitchFamily="18" charset="0"/>
                <a:cs typeface="Times New Roman" pitchFamily="18" charset="0"/>
              </a:rPr>
              <a:t>(wynik </a:t>
            </a:r>
            <a:r>
              <a:rPr lang="pl-PL" sz="3000" dirty="0">
                <a:latin typeface="Times New Roman" pitchFamily="18" charset="0"/>
                <a:cs typeface="Times New Roman" pitchFamily="18" charset="0"/>
              </a:rPr>
              <a:t>(reszta) jest </a:t>
            </a:r>
            <a:r>
              <a:rPr lang="pl-PL" sz="3000" dirty="0" smtClean="0">
                <a:latin typeface="Times New Roman" pitchFamily="18" charset="0"/>
                <a:cs typeface="Times New Roman" pitchFamily="18" charset="0"/>
              </a:rPr>
              <a:t>nieujemny)</a:t>
            </a:r>
            <a:endParaRPr lang="pl-PL" sz="3000" dirty="0">
              <a:latin typeface="Times New Roman" pitchFamily="18" charset="0"/>
              <a:cs typeface="Times New Roman" pitchFamily="18" charset="0"/>
            </a:endParaRPr>
          </a:p>
          <a:p>
            <a:pPr marL="174625" lvl="0" indent="-174625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pl-PL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3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pl-PL" sz="3000" dirty="0" smtClean="0">
                <a:latin typeface="Times New Roman" pitchFamily="18" charset="0"/>
                <a:cs typeface="Times New Roman" pitchFamily="18" charset="0"/>
              </a:rPr>
              <a:t>&lt; b </a:t>
            </a:r>
            <a:r>
              <a:rPr lang="pl-PL" sz="3000" dirty="0" smtClean="0">
                <a:latin typeface="Times New Roman" pitchFamily="18" charset="0"/>
                <a:cs typeface="Times New Roman" pitchFamily="18" charset="0"/>
              </a:rPr>
              <a:t>(wynik </a:t>
            </a:r>
            <a:r>
              <a:rPr lang="pl-PL" sz="3000" dirty="0">
                <a:latin typeface="Times New Roman" pitchFamily="18" charset="0"/>
                <a:cs typeface="Times New Roman" pitchFamily="18" charset="0"/>
              </a:rPr>
              <a:t>(reszta) jest </a:t>
            </a:r>
            <a:r>
              <a:rPr lang="pl-PL" sz="3000" dirty="0" smtClean="0">
                <a:latin typeface="Times New Roman" pitchFamily="18" charset="0"/>
                <a:cs typeface="Times New Roman" pitchFamily="18" charset="0"/>
              </a:rPr>
              <a:t>mniejszy od dzielnika)</a:t>
            </a:r>
          </a:p>
          <a:p>
            <a:pPr marL="174625" lvl="0" indent="-174625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pl-PL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3000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l-PL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3000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sz="3000" dirty="0" smtClean="0">
                <a:latin typeface="Times New Roman" pitchFamily="18" charset="0"/>
                <a:cs typeface="Times New Roman" pitchFamily="18" charset="0"/>
              </a:rPr>
              <a:t> 1 = 0, dla dowolnego naturalnego </a:t>
            </a:r>
            <a:r>
              <a:rPr lang="pl-PL" sz="3000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pPr marL="174625" lvl="0" indent="-174625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pl-PL" sz="3000" dirty="0" smtClean="0">
                <a:latin typeface="Times New Roman" pitchFamily="18" charset="0"/>
                <a:cs typeface="Times New Roman" pitchFamily="18" charset="0"/>
              </a:rPr>
              <a:t> Jeżeli wynik (reszta) jest równy zero to znaczy, </a:t>
            </a:r>
            <a:r>
              <a:rPr lang="pl-PL" sz="3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3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000" dirty="0" smtClean="0">
                <a:latin typeface="Times New Roman" pitchFamily="18" charset="0"/>
                <a:cs typeface="Times New Roman" pitchFamily="18" charset="0"/>
              </a:rPr>
              <a:t>że </a:t>
            </a:r>
            <a:r>
              <a:rPr lang="pl-PL" sz="3000" dirty="0" smtClean="0">
                <a:latin typeface="Times New Roman" pitchFamily="18" charset="0"/>
                <a:cs typeface="Times New Roman" pitchFamily="18" charset="0"/>
              </a:rPr>
              <a:t>dzielna jest podzielna przez dzielnik, np.</a:t>
            </a:r>
          </a:p>
          <a:p>
            <a:pPr marL="174625" lvl="0" indent="-174625" algn="ctr">
              <a:spcBef>
                <a:spcPct val="20000"/>
              </a:spcBef>
              <a:defRPr/>
            </a:pPr>
            <a:r>
              <a:rPr lang="pl-PL" sz="3000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r>
              <a:rPr lang="pl-PL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3000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3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pl-PL" sz="3000" dirty="0" smtClean="0">
                <a:latin typeface="Times New Roman" pitchFamily="18" charset="0"/>
                <a:cs typeface="Times New Roman" pitchFamily="18" charset="0"/>
              </a:rPr>
              <a:t> = 0 więc </a:t>
            </a:r>
            <a:r>
              <a:rPr lang="pl-PL" sz="3000" dirty="0" smtClean="0">
                <a:solidFill>
                  <a:srgbClr val="E24CC9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r>
              <a:rPr lang="pl-PL" sz="3000" dirty="0" smtClean="0">
                <a:latin typeface="Times New Roman" pitchFamily="18" charset="0"/>
                <a:cs typeface="Times New Roman" pitchFamily="18" charset="0"/>
              </a:rPr>
              <a:t> jest podzielne przez </a:t>
            </a:r>
            <a:r>
              <a:rPr lang="pl-PL" sz="3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pl-PL" sz="30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ooter Placeholder 5"/>
          <p:cNvSpPr txBox="1">
            <a:spLocks/>
          </p:cNvSpPr>
          <p:nvPr/>
        </p:nvSpPr>
        <p:spPr>
          <a:xfrm>
            <a:off x="0" y="6237312"/>
            <a:ext cx="9144000" cy="484163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83568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Podstawowe właściwości </a:t>
            </a:r>
            <a:endParaRPr lang="pl-PL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Modulo liczb ujemnych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0872" y="1628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Kiedy chcemy aby dzielna była ujemna pojawia się problem bo:</a:t>
            </a:r>
          </a:p>
          <a:p>
            <a:pPr marL="0" indent="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(-7)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3 =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???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Można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by powiedzieć, że (-7) : 3 = -1 reszty ???</a:t>
            </a:r>
          </a:p>
          <a:p>
            <a:pPr marL="0" indent="0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Tutaj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z pomocą przychodzi nam nieco inne podejście do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modulo.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ooter Placeholder 5"/>
          <p:cNvSpPr txBox="1">
            <a:spLocks/>
          </p:cNvSpPr>
          <p:nvPr/>
        </p:nvSpPr>
        <p:spPr>
          <a:xfrm>
            <a:off x="0" y="6237312"/>
            <a:ext cx="9144000" cy="484163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83568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Modulo liczb ujemnych</a:t>
            </a:r>
            <a:endParaRPr lang="pl-PL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617</TotalTime>
  <Words>1969</Words>
  <Application>Microsoft Office PowerPoint</Application>
  <PresentationFormat>Pokaz na ekranie (4:3)</PresentationFormat>
  <Paragraphs>215</Paragraphs>
  <Slides>26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26</vt:i4>
      </vt:variant>
    </vt:vector>
  </HeadingPairs>
  <TitlesOfParts>
    <vt:vector size="27" baseType="lpstr">
      <vt:lpstr>Office Theme</vt:lpstr>
      <vt:lpstr>Piąte działanie arytmetyczne </vt:lpstr>
      <vt:lpstr>Prezentacja programu PowerPoint</vt:lpstr>
      <vt:lpstr>Zapis</vt:lpstr>
      <vt:lpstr>Prezentacja programu PowerPoint</vt:lpstr>
      <vt:lpstr>Kolejność działań</vt:lpstr>
      <vt:lpstr>Zadania dla uczniów</vt:lpstr>
      <vt:lpstr>Podstawowe zasady</vt:lpstr>
      <vt:lpstr>Prezentacja programu PowerPoint</vt:lpstr>
      <vt:lpstr>Modulo liczb ujemnych</vt:lpstr>
      <vt:lpstr>Inne podejście</vt:lpstr>
      <vt:lpstr>Zaawansowane właściwości</vt:lpstr>
      <vt:lpstr>Prezentacja programu PowerPoint</vt:lpstr>
      <vt:lpstr>Uzasadnienie geometryczne</vt:lpstr>
      <vt:lpstr>Rozdzielność względem odejmowania</vt:lpstr>
      <vt:lpstr>Rozdzielność względem mnożenia</vt:lpstr>
      <vt:lpstr>Uzasadnienie</vt:lpstr>
      <vt:lpstr>Uzasadnienie geometryczne</vt:lpstr>
      <vt:lpstr>Zadania dla uczniów</vt:lpstr>
      <vt:lpstr>Zastosowanie przy potęgach</vt:lpstr>
      <vt:lpstr>Prezentacja programu PowerPoint</vt:lpstr>
      <vt:lpstr>Prezentacja programu PowerPoint</vt:lpstr>
      <vt:lpstr>Prezentacja programu PowerPoint</vt:lpstr>
      <vt:lpstr>Prezentacja programu PowerPoint</vt:lpstr>
      <vt:lpstr>Zadania dla uczniów</vt:lpstr>
      <vt:lpstr>Modulo dla liczb rzeczywistych</vt:lpstr>
      <vt:lpstr>Zadania dla uczniów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Piąte działanie arytmetyczne</dc:title>
  <dc:creator>Tomasz Herud</dc:creator>
  <cp:lastModifiedBy>EWA</cp:lastModifiedBy>
  <cp:revision>103</cp:revision>
  <dcterms:created xsi:type="dcterms:W3CDTF">2011-09-20T14:55:16Z</dcterms:created>
  <dcterms:modified xsi:type="dcterms:W3CDTF">2012-11-29T14:22:01Z</dcterms:modified>
</cp:coreProperties>
</file>