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2" r:id="rId5"/>
    <p:sldId id="259" r:id="rId6"/>
    <p:sldId id="276" r:id="rId7"/>
    <p:sldId id="261" r:id="rId8"/>
    <p:sldId id="262" r:id="rId9"/>
    <p:sldId id="260" r:id="rId10"/>
    <p:sldId id="283" r:id="rId11"/>
    <p:sldId id="264" r:id="rId12"/>
    <p:sldId id="268" r:id="rId13"/>
    <p:sldId id="266" r:id="rId14"/>
    <p:sldId id="265" r:id="rId15"/>
    <p:sldId id="269" r:id="rId16"/>
    <p:sldId id="267" r:id="rId17"/>
    <p:sldId id="284" r:id="rId18"/>
    <p:sldId id="277" r:id="rId19"/>
    <p:sldId id="271" r:id="rId20"/>
    <p:sldId id="272" r:id="rId21"/>
    <p:sldId id="273" r:id="rId22"/>
    <p:sldId id="274" r:id="rId23"/>
    <p:sldId id="275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CC9"/>
    <a:srgbClr val="E24CC9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50" autoAdjust="0"/>
  </p:normalViewPr>
  <p:slideViewPr>
    <p:cSldViewPr>
      <p:cViewPr>
        <p:scale>
          <a:sx n="70" d="100"/>
          <a:sy n="70" d="100"/>
        </p:scale>
        <p:origin x="-117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3655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537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6000" cy="1440000"/>
          </a:xfr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/>
          <a:lstStyle/>
          <a:p>
            <a:r>
              <a:rPr lang="pl-PL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Piąte działanie arytmetyczne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Dzielenie Modulo</a:t>
            </a:r>
            <a:endParaRPr lang="pl-PL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" name="Grupa 1023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14" name="Łącznik prostoliniowy 13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rostokąt 14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27" name="Obraz 26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Obraz 28"/>
            <p:cNvPicPr/>
            <p:nvPr/>
          </p:nvPicPr>
          <p:blipFill>
            <a:blip r:embed="rId3" cstate="print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0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podejście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Dzielenie modulo można potraktować jako wielokrotne odejmowanie lub dodawanie dzielnika, tak długo aż otrzymamy liczbę pomiędzy zerem, a dzielnikiem.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Co dla liczb ujemnych wyglądałoby następująco: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-7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-4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pl-PL" sz="24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Inne podejście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Zaawansowane właściwości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06489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Możliwość dodawania do dzielnej dowolnej wielokrotności dzielnika (w tym ujemnych wielokrotności)</a:t>
            </a:r>
          </a:p>
          <a:p>
            <a:pPr marL="0" indent="0">
              <a:buNone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Przykłady:</a:t>
            </a:r>
          </a:p>
          <a:p>
            <a:pPr marL="0" indent="0">
              <a:buNone/>
            </a:pP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· 10)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104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· 4)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0" indent="0">
              <a:buNone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Formalnie:</a:t>
            </a:r>
          </a:p>
          <a:p>
            <a:pPr marL="0" indent="0">
              <a:buNone/>
            </a:pP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, gdzie </a:t>
            </a:r>
            <a:r>
              <a:rPr lang="pl-PL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jest naturalne</a:t>
            </a:r>
            <a:endParaRPr lang="pl-PL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Zaawansowane właściwości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Przykład: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(2 + 4)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Formalnie: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Rozdzielność względem dodawania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Uzasadnienie geometryczne</a:t>
            </a:r>
            <a:endParaRPr lang="pl-PL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14127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8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Uzasadnienie geometryczne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Prostokąt zaokrąglony 63"/>
          <p:cNvSpPr/>
          <p:nvPr/>
        </p:nvSpPr>
        <p:spPr>
          <a:xfrm>
            <a:off x="251520" y="2008004"/>
            <a:ext cx="8568952" cy="3365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73077"/>
            <a:ext cx="43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1358"/>
            <a:ext cx="1114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3439" y="2491358"/>
            <a:ext cx="1114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545085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491358"/>
            <a:ext cx="1114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7735" y="2491358"/>
            <a:ext cx="1114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9863" y="2491358"/>
            <a:ext cx="1114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Straight Connector 13"/>
          <p:cNvCxnSpPr/>
          <p:nvPr/>
        </p:nvCxnSpPr>
        <p:spPr>
          <a:xfrm flipV="1">
            <a:off x="1115616" y="2473077"/>
            <a:ext cx="108012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4"/>
          <p:cNvCxnSpPr/>
          <p:nvPr/>
        </p:nvCxnSpPr>
        <p:spPr>
          <a:xfrm flipV="1">
            <a:off x="2195736" y="2473077"/>
            <a:ext cx="108012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5"/>
          <p:cNvCxnSpPr/>
          <p:nvPr/>
        </p:nvCxnSpPr>
        <p:spPr>
          <a:xfrm flipV="1">
            <a:off x="6012160" y="2473077"/>
            <a:ext cx="108012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16"/>
          <p:cNvCxnSpPr/>
          <p:nvPr/>
        </p:nvCxnSpPr>
        <p:spPr>
          <a:xfrm flipV="1">
            <a:off x="4932040" y="2473077"/>
            <a:ext cx="108012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17"/>
          <p:cNvCxnSpPr/>
          <p:nvPr/>
        </p:nvCxnSpPr>
        <p:spPr>
          <a:xfrm flipV="1">
            <a:off x="3779912" y="2473077"/>
            <a:ext cx="108012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7158" y="2545085"/>
            <a:ext cx="85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409181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65165"/>
            <a:ext cx="43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337173"/>
            <a:ext cx="85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65165"/>
            <a:ext cx="43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2473077"/>
            <a:ext cx="201954" cy="58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2473077"/>
            <a:ext cx="202493" cy="58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Oval 27"/>
          <p:cNvSpPr/>
          <p:nvPr/>
        </p:nvSpPr>
        <p:spPr>
          <a:xfrm>
            <a:off x="1115616" y="2276872"/>
            <a:ext cx="2232248" cy="93610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8" name="Straight Arrow Connector 29"/>
          <p:cNvCxnSpPr>
            <a:stCxn id="89" idx="0"/>
          </p:cNvCxnSpPr>
          <p:nvPr/>
        </p:nvCxnSpPr>
        <p:spPr>
          <a:xfrm flipV="1">
            <a:off x="2745584" y="3140968"/>
            <a:ext cx="26216" cy="15841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30"/>
          <p:cNvSpPr txBox="1"/>
          <p:nvPr/>
        </p:nvSpPr>
        <p:spPr>
          <a:xfrm>
            <a:off x="1259632" y="4725144"/>
            <a:ext cx="297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obliczenie modulo z siódemki</a:t>
            </a:r>
            <a:endParaRPr lang="pl-PL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Oval 33"/>
          <p:cNvSpPr/>
          <p:nvPr/>
        </p:nvSpPr>
        <p:spPr>
          <a:xfrm>
            <a:off x="3779912" y="2204864"/>
            <a:ext cx="3384376" cy="108012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1" name="Straight Arrow Connector 35"/>
          <p:cNvCxnSpPr/>
          <p:nvPr/>
        </p:nvCxnSpPr>
        <p:spPr>
          <a:xfrm flipH="1" flipV="1">
            <a:off x="5652120" y="3284984"/>
            <a:ext cx="432048" cy="1152128"/>
          </a:xfrm>
          <a:prstGeom prst="straightConnector1">
            <a:avLst/>
          </a:prstGeom>
          <a:ln w="28575">
            <a:solidFill>
              <a:srgbClr val="E24CC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36"/>
          <p:cNvSpPr txBox="1"/>
          <p:nvPr/>
        </p:nvSpPr>
        <p:spPr>
          <a:xfrm>
            <a:off x="4716016" y="4509120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obliczenie modulo z dziewiątki</a:t>
            </a:r>
            <a:endParaRPr lang="pl-PL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9" grpId="0"/>
      <p:bldP spid="90" grpId="0" animBg="1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pl-PL" dirty="0" smtClean="0"/>
              <a:t>Rozdzielność względem odejmowania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Przykład: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(2 – 1)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= 1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= 1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Formalnie: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Rozdzielność względem odejmowania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Rozdzielność względem mnożenia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Przykład: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(2 · 1)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= 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= 2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Formalnie: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Rozdzielność względem mnożenia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Uzasadnienie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792088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Tak jak rozdzielność względem dodawania i odejmowania wydaje się być oczywistym następstwem właściwości związanej z możliwością dodawania wielokrotności dzielnika do dzielnej, to w przypadku mnożenia nie jest to już takie oczywiste. Należy na to spojrzeć w następujący sposób: </a:t>
            </a: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sz="26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sz="26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· 14)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sz="26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·2 · 7)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2600" u="sng" dirty="0" smtClean="0">
                <a:latin typeface="Times New Roman" pitchFamily="18" charset="0"/>
                <a:cs typeface="Times New Roman" pitchFamily="18" charset="0"/>
              </a:rPr>
              <a:t>(8 – </a:t>
            </a:r>
            <a:r>
              <a:rPr lang="pl-PL" sz="2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u="sng" dirty="0" smtClean="0">
                <a:latin typeface="Times New Roman" pitchFamily="18" charset="0"/>
                <a:cs typeface="Times New Roman" pitchFamily="18" charset="0"/>
              </a:rPr>
              <a:t>·2)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pl-PL" sz="26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= 2 · </a:t>
            </a:r>
            <a:r>
              <a:rPr lang="pl-PL" sz="26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= …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Podkreślony fragment odpowiada 8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3, analogicznie możemy przeprowadzić rozumowanie dlaczego możemy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różową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siódemkę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zmodulować. </a:t>
            </a:r>
            <a:endParaRPr lang="pl-PL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Uzasadnienie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Uzasadnienie geometryczne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0" y="14656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pl-PL" sz="28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Uzasadnienie geometryczne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1403648" y="2132856"/>
            <a:ext cx="6136792" cy="36724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952" y="2276872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3816" y="2924944"/>
            <a:ext cx="21050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3816" y="3861048"/>
            <a:ext cx="21050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5374" y="2394223"/>
            <a:ext cx="85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14"/>
          <p:cNvCxnSpPr/>
          <p:nvPr/>
        </p:nvCxnSpPr>
        <p:spPr>
          <a:xfrm flipV="1">
            <a:off x="1979712" y="3861048"/>
            <a:ext cx="2088232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5"/>
          <p:cNvCxnSpPr/>
          <p:nvPr/>
        </p:nvCxnSpPr>
        <p:spPr>
          <a:xfrm flipV="1">
            <a:off x="1907704" y="2924944"/>
            <a:ext cx="2088232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9"/>
          <p:cNvCxnSpPr/>
          <p:nvPr/>
        </p:nvCxnSpPr>
        <p:spPr>
          <a:xfrm flipV="1">
            <a:off x="2771800" y="4797152"/>
            <a:ext cx="21602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2"/>
          <p:cNvSpPr txBox="1"/>
          <p:nvPr/>
        </p:nvSpPr>
        <p:spPr>
          <a:xfrm>
            <a:off x="1805535" y="5301208"/>
            <a:ext cx="2622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obliczenie modulo ósemki</a:t>
            </a:r>
            <a:endParaRPr lang="pl-P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25"/>
          <p:cNvCxnSpPr/>
          <p:nvPr/>
        </p:nvCxnSpPr>
        <p:spPr>
          <a:xfrm flipV="1">
            <a:off x="3131840" y="2276872"/>
            <a:ext cx="936104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6"/>
          <p:cNvCxnSpPr/>
          <p:nvPr/>
        </p:nvCxnSpPr>
        <p:spPr>
          <a:xfrm flipV="1">
            <a:off x="2211848" y="2276872"/>
            <a:ext cx="936104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28"/>
          <p:cNvCxnSpPr>
            <a:endCxn id="47" idx="3"/>
          </p:cNvCxnSpPr>
          <p:nvPr/>
        </p:nvCxnSpPr>
        <p:spPr>
          <a:xfrm flipH="1">
            <a:off x="4084056" y="2546902"/>
            <a:ext cx="2016224" cy="54006"/>
          </a:xfrm>
          <a:prstGeom prst="straightConnector1">
            <a:avLst/>
          </a:prstGeom>
          <a:ln w="38100">
            <a:solidFill>
              <a:srgbClr val="E24CC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9"/>
          <p:cNvSpPr txBox="1"/>
          <p:nvPr/>
        </p:nvSpPr>
        <p:spPr>
          <a:xfrm>
            <a:off x="6156176" y="242088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obliczenie modulo siódemki</a:t>
            </a:r>
            <a:endParaRPr lang="pl-PL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2276872"/>
            <a:ext cx="285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ounded Rectangle 17"/>
          <p:cNvSpPr/>
          <p:nvPr/>
        </p:nvSpPr>
        <p:spPr>
          <a:xfrm>
            <a:off x="1835696" y="2852936"/>
            <a:ext cx="2304256" cy="19442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Rounded Rectangle 23"/>
          <p:cNvSpPr/>
          <p:nvPr/>
        </p:nvSpPr>
        <p:spPr>
          <a:xfrm>
            <a:off x="2211848" y="2276872"/>
            <a:ext cx="1872208" cy="648072"/>
          </a:xfrm>
          <a:prstGeom prst="roundRect">
            <a:avLst/>
          </a:prstGeom>
          <a:noFill/>
          <a:ln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2114" y="2334394"/>
            <a:ext cx="2857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8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4" grpId="0"/>
      <p:bldP spid="44" grpId="1"/>
      <p:bldP spid="46" grpId="0" animBg="1"/>
      <p:bldP spid="46" grpId="1" animBg="1"/>
      <p:bldP spid="47" grpId="0" animBg="1"/>
      <p:bldP spid="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dla uczniów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-13 – 7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(9 · 7)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8 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(12 + 15)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11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(17 – 25)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12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225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14 =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rgbClr val="0065B0"/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Zadania dla uczniów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przy potęgach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Przykład:</a:t>
            </a:r>
          </a:p>
          <a:p>
            <a:pPr marL="0" indent="0">
              <a:buNone/>
            </a:pPr>
            <a:r>
              <a:rPr lang="en-US" dirty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dirty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en-US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Formalnie: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Właściwość ta wynika z właściwości rozdzielności względem mnożenia, która jest tutaj zastosowana </a:t>
            </a:r>
            <a:r>
              <a:rPr lang="pl-PL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razy.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Zastosowanie przy potęgach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4249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początku naszej matematycznej drogi dzieliliśmy tylko wtedy kiedy się dało: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 : 2 = 2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12 : 3 = 4		5 : 3 = ???</a:t>
            </a:r>
          </a:p>
          <a:p>
            <a:pPr marL="0" indent="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Potem okazało się, że można dzielić z resztą: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 : 3 = 1 reszty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		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19 : 5 = 3 reszty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0" indent="0">
              <a:buNone/>
            </a:pPr>
            <a:endParaRPr lang="pl-PL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b="1" i="1" dirty="0" smtClean="0">
                <a:solidFill>
                  <a:srgbClr val="FF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to właśnie ta reszta z dzielenia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Zaprezentowany przed chwilą wzór nie zdaje egzaminu w przypadku bardzo dużych wykładników: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???</a:t>
            </a:r>
          </a:p>
          <a:p>
            <a:pPr marL="0" indent="0">
              <a:buNone/>
            </a:pPr>
            <a:endParaRPr lang="pl-P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Problem ten można rozwiązać wykonując pewną ilość obliczeń pomocniczych.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bardzo dużego wykładnika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Bez zmiany rozwiązania możemy sobie rozłożyć 123 na pewną ilość składników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64+32+16+8+2+1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pl-P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Rozkład na czynniki nie jest przypadkowy, ponieważ jak się zaraz okaże, łatwo jest policzyć modulo potęg o wykładnikach będących kolejnymi potęgami dwójki.</a:t>
            </a: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bardzo dużego wykładnika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                                   = 9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5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9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podany sposób łatwo liczyć modulo kolejnych potęg. Można również zauważyć pewien cykl wyników (9, 4, 5, 3).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0" name="Freeform 19"/>
          <p:cNvSpPr/>
          <p:nvPr/>
        </p:nvSpPr>
        <p:spPr>
          <a:xfrm>
            <a:off x="5220072" y="2780928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Freeform 20"/>
          <p:cNvSpPr/>
          <p:nvPr/>
        </p:nvSpPr>
        <p:spPr>
          <a:xfrm>
            <a:off x="5220072" y="2360577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Freeform 21"/>
          <p:cNvSpPr/>
          <p:nvPr/>
        </p:nvSpPr>
        <p:spPr>
          <a:xfrm>
            <a:off x="5220072" y="1844824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Freeform 22"/>
          <p:cNvSpPr/>
          <p:nvPr/>
        </p:nvSpPr>
        <p:spPr>
          <a:xfrm>
            <a:off x="5292080" y="3212976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Freeform 23"/>
          <p:cNvSpPr/>
          <p:nvPr/>
        </p:nvSpPr>
        <p:spPr>
          <a:xfrm>
            <a:off x="5364088" y="3717032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Freeform 24"/>
          <p:cNvSpPr/>
          <p:nvPr/>
        </p:nvSpPr>
        <p:spPr>
          <a:xfrm>
            <a:off x="5436096" y="4149080"/>
            <a:ext cx="2530928" cy="348343"/>
          </a:xfrm>
          <a:custGeom>
            <a:avLst/>
            <a:gdLst>
              <a:gd name="connsiteX0" fmla="*/ 2206171 w 2530928"/>
              <a:gd name="connsiteY0" fmla="*/ 0 h 348343"/>
              <a:gd name="connsiteX1" fmla="*/ 2217057 w 2530928"/>
              <a:gd name="connsiteY1" fmla="*/ 228600 h 348343"/>
              <a:gd name="connsiteX2" fmla="*/ 322943 w 2530928"/>
              <a:gd name="connsiteY2" fmla="*/ 141515 h 348343"/>
              <a:gd name="connsiteX3" fmla="*/ 279400 w 2530928"/>
              <a:gd name="connsiteY3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0928" h="348343">
                <a:moveTo>
                  <a:pt x="2206171" y="0"/>
                </a:moveTo>
                <a:cubicBezTo>
                  <a:pt x="2368549" y="102507"/>
                  <a:pt x="2530928" y="205014"/>
                  <a:pt x="2217057" y="228600"/>
                </a:cubicBezTo>
                <a:cubicBezTo>
                  <a:pt x="1903186" y="252186"/>
                  <a:pt x="645886" y="121558"/>
                  <a:pt x="322943" y="141515"/>
                </a:cubicBezTo>
                <a:cubicBezTo>
                  <a:pt x="0" y="161472"/>
                  <a:pt x="254000" y="319315"/>
                  <a:pt x="279400" y="348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bardzo dużego wykładnika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9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9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123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 (…) =</a:t>
            </a:r>
          </a:p>
          <a:p>
            <a:pPr marL="0" indent="0">
              <a:buNone/>
            </a:pPr>
            <a:r>
              <a:rPr lang="pl-PL" sz="29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(5 · 4 · 9 · 3 · 4 · 9)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= ((20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) · (27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) · (36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 (9 · 5 · 3)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= ((45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) · 3) </a:t>
            </a:r>
            <a:r>
              <a:rPr lang="pl-PL" sz="29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=  (1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· 3)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marL="0" indent="0"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Przy końcowych obliczeniach w celu ułatwienia rachunków skorzystaliśmy z rozdzielności względem mnożenia.</a:t>
            </a:r>
            <a:endParaRPr lang="pl-PL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9592" y="2132856"/>
            <a:ext cx="64807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ounded Rectangle 5"/>
          <p:cNvSpPr/>
          <p:nvPr/>
        </p:nvSpPr>
        <p:spPr>
          <a:xfrm>
            <a:off x="1763688" y="2132856"/>
            <a:ext cx="7200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ounded Rectangle 6"/>
          <p:cNvSpPr/>
          <p:nvPr/>
        </p:nvSpPr>
        <p:spPr>
          <a:xfrm>
            <a:off x="2699792" y="2132856"/>
            <a:ext cx="79208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 flipH="1">
            <a:off x="1187624" y="2564904"/>
            <a:ext cx="36004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2492896"/>
            <a:ext cx="648072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91880" y="2348880"/>
            <a:ext cx="1764196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827584" y="2060848"/>
            <a:ext cx="266429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491880" y="1772816"/>
            <a:ext cx="1080120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9992" y="1556792"/>
            <a:ext cx="328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obliczone na poprzednim slajdzie</a:t>
            </a:r>
            <a:endParaRPr lang="pl-P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43608" y="3140968"/>
            <a:ext cx="64807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187624" y="3501008"/>
            <a:ext cx="36004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899592" y="2708920"/>
            <a:ext cx="187220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ounded Rectangle 28"/>
          <p:cNvSpPr/>
          <p:nvPr/>
        </p:nvSpPr>
        <p:spPr>
          <a:xfrm>
            <a:off x="2843808" y="2708920"/>
            <a:ext cx="187220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Rounded Rectangle 29"/>
          <p:cNvSpPr/>
          <p:nvPr/>
        </p:nvSpPr>
        <p:spPr>
          <a:xfrm>
            <a:off x="4860032" y="2708920"/>
            <a:ext cx="187220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115616" y="2996952"/>
            <a:ext cx="28803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547664" y="2996952"/>
            <a:ext cx="154817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051720" y="2996952"/>
            <a:ext cx="2988332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bardzo dużego wykładnika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6" grpId="0" animBg="1"/>
      <p:bldP spid="16" grpId="1" animBg="1"/>
      <p:bldP spid="22" grpId="0"/>
      <p:bldP spid="22" grpId="1"/>
      <p:bldP spid="23" grpId="0" animBg="1"/>
      <p:bldP spid="23" grpId="2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dla uczniów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129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 =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rgbClr val="0065B0"/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Zadania dla uczniów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Modulo dla liczb rzeczywistych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Modulo można zdefiniować również dla liczb rzeczywistych, wtedy przykładowe działania wyglądały by następująco: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3,5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 = 1,5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3,3 = 0,6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5,5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2,9 = 2,6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 = π - 2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Modulo dla liczb rzeczywistych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dla uczniów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7,8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2,4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-4,3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1,2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89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88,9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4,5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1,7 =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rgbClr val="0065B0"/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Zadania dla uczniów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Powyższy zapis oznacza, że dzieląc </a:t>
            </a:r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przez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otrzymamy </a:t>
            </a:r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reszty.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Nazewnictwo poszczególnych elementów jest następujące:</a:t>
            </a:r>
          </a:p>
          <a:p>
            <a:pPr marL="0" indent="0"/>
            <a:r>
              <a:rPr lang="pl-PL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Dzielna</a:t>
            </a:r>
          </a:p>
          <a:p>
            <a:pPr marL="0" indent="0"/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Dzielnik</a:t>
            </a:r>
          </a:p>
          <a:p>
            <a:pPr marL="0" indent="0"/>
            <a:r>
              <a:rPr lang="pl-P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Reszta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Zapis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38539"/>
            <a:ext cx="8229600" cy="1252736"/>
          </a:xfrm>
        </p:spPr>
        <p:txBody>
          <a:bodyPr>
            <a:normAutofit/>
          </a:bodyPr>
          <a:lstStyle/>
          <a:p>
            <a:pPr marL="0" indent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Informatyka</a:t>
            </a:r>
          </a:p>
          <a:p>
            <a:pPr marL="0" indent="0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Kryptografia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Alternatywny zapis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844824"/>
            <a:ext cx="849694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pl-PL" sz="32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      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zamiast        </a:t>
            </a:r>
            <a:r>
              <a:rPr lang="pl-PL" sz="32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Alternatywny zapis jest stosowany w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informatyce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Alternatywny zapis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168" y="3429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Zastosowanie dzielenia modulo</a:t>
            </a:r>
            <a:endParaRPr lang="pl-PL" sz="3600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Kolejność działań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Priorytet działania modulo jest taki sam jak mnożenia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dzielenia co najlepiej obrazują poniższe przykłady:</a:t>
            </a:r>
          </a:p>
          <a:p>
            <a:pPr marL="0" indent="0">
              <a:buNone/>
            </a:pPr>
            <a:r>
              <a:rPr lang="pl-PL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(na zielono zaznaczono działanie wykonywane jako pierwsze)</a:t>
            </a:r>
          </a:p>
          <a:p>
            <a:pPr marL="0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4 +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pl-PL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= 4 +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= 5</a:t>
            </a:r>
          </a:p>
          <a:p>
            <a:pPr marL="0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pl-PL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= 4 -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· 5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2 =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2 = 0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3 =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3 = 1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(4 + 5)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2 =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pl-PL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· 3 = </a:t>
            </a:r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· 3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Kolejność działań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dla uczniów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96" y="1600200"/>
            <a:ext cx="8074376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 – 7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 · 4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11 = 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6 · 2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123 : 11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5 =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17 – 11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5 =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5576" y="476672"/>
            <a:ext cx="7776000" cy="959561"/>
          </a:xfrm>
          <a:prstGeom prst="rect">
            <a:avLst/>
          </a:prstGeom>
          <a:solidFill>
            <a:srgbClr val="0065B0"/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Zadania dla uczniów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zasady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1972815"/>
          </a:xfrm>
        </p:spPr>
        <p:txBody>
          <a:bodyPr>
            <a:normAutofit fontScale="92500"/>
          </a:bodyPr>
          <a:lstStyle/>
          <a:p>
            <a:pPr marL="0" indent="0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Dzielnik musi być dodatni</a:t>
            </a:r>
          </a:p>
          <a:p>
            <a:pPr marL="0" indent="0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Dzielna i dzielnik muszą być naturalne</a:t>
            </a:r>
            <a:r>
              <a:rPr lang="pl-PL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(*)</a:t>
            </a:r>
          </a:p>
          <a:p>
            <a:pPr marL="0" indent="0"/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(*) – można również zdefiniować działanie modulo dla liczb rzeczywistych</a:t>
            </a:r>
          </a:p>
          <a:p>
            <a:pPr marL="0" indent="0"/>
            <a:endParaRPr lang="pl-PL" sz="28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4888" y="4912568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Dzielna może być ujemna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Podstawowe zasady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945000" y="3832448"/>
            <a:ext cx="335519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Wnioski</a:t>
            </a:r>
          </a:p>
          <a:p>
            <a:pPr marL="0" indent="0" algn="ctr">
              <a:buNone/>
            </a:pPr>
            <a:endParaRPr lang="pl-PL" sz="36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Podstawowe właściwości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1700808"/>
            <a:ext cx="8229600" cy="3426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 algn="ctr">
              <a:spcBef>
                <a:spcPct val="20000"/>
              </a:spcBef>
              <a:defRPr/>
            </a:pP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endParaRPr lang="pl-PL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74625" lvl="0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≥ 0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(wynik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(reszta) jest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nieujemny)</a:t>
            </a:r>
            <a:endParaRPr lang="pl-PL" sz="3000" dirty="0">
              <a:latin typeface="Times New Roman" pitchFamily="18" charset="0"/>
              <a:cs typeface="Times New Roman" pitchFamily="18" charset="0"/>
            </a:endParaRPr>
          </a:p>
          <a:p>
            <a:pPr marL="174625" lvl="0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&lt; b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(wynik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(reszta) jest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mniejszy od dzielnika)</a:t>
            </a:r>
          </a:p>
          <a:p>
            <a:pPr marL="174625" lvl="0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1 = 0, dla dowolnego naturalnego 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174625" lvl="0" indent="-1746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Jeżeli wynik (reszta) jest równy zero to znaczy,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że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dzielna jest podzielna przez dzielnik, np.</a:t>
            </a:r>
          </a:p>
          <a:p>
            <a:pPr marL="174625" lvl="0" indent="-174625" algn="ctr">
              <a:spcBef>
                <a:spcPct val="20000"/>
              </a:spcBef>
              <a:defRPr/>
            </a:pP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= 0 więc </a:t>
            </a:r>
            <a:r>
              <a:rPr lang="pl-PL" sz="30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jest podzielne przez </a:t>
            </a:r>
            <a:r>
              <a:rPr lang="pl-PL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sz="3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Podstawowe właściwości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Modulo liczb ujemnych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Kiedy chcemy aby dzielna była ujemna pojawia się problem bo: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(-7)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=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???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 powiedzieć, że (-7) : 3 = -1 reszty ???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Tutaj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pomocą przychodzi nam nieco inne podejście do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modulo.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Modulo liczb ujemnych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1969</Words>
  <Application>Microsoft Office PowerPoint</Application>
  <PresentationFormat>Pokaz na ekranie (4:3)</PresentationFormat>
  <Paragraphs>215</Paragraphs>
  <Slides>26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Office Theme</vt:lpstr>
      <vt:lpstr>Piąte działanie arytmetyczne </vt:lpstr>
      <vt:lpstr>Prezentacja programu PowerPoint</vt:lpstr>
      <vt:lpstr>Zapis</vt:lpstr>
      <vt:lpstr>Prezentacja programu PowerPoint</vt:lpstr>
      <vt:lpstr>Kolejność działań</vt:lpstr>
      <vt:lpstr>Zadania dla uczniów</vt:lpstr>
      <vt:lpstr>Podstawowe zasady</vt:lpstr>
      <vt:lpstr>Prezentacja programu PowerPoint</vt:lpstr>
      <vt:lpstr>Modulo liczb ujemnych</vt:lpstr>
      <vt:lpstr>Inne podejście</vt:lpstr>
      <vt:lpstr>Zaawansowane właściwości</vt:lpstr>
      <vt:lpstr>Prezentacja programu PowerPoint</vt:lpstr>
      <vt:lpstr>Uzasadnienie geometryczne</vt:lpstr>
      <vt:lpstr>Rozdzielność względem odejmowania</vt:lpstr>
      <vt:lpstr>Rozdzielność względem mnożenia</vt:lpstr>
      <vt:lpstr>Uzasadnienie</vt:lpstr>
      <vt:lpstr>Uzasadnienie geometryczne</vt:lpstr>
      <vt:lpstr>Zadania dla uczniów</vt:lpstr>
      <vt:lpstr>Zastosowanie przy potęgach</vt:lpstr>
      <vt:lpstr>Prezentacja programu PowerPoint</vt:lpstr>
      <vt:lpstr>Prezentacja programu PowerPoint</vt:lpstr>
      <vt:lpstr>Prezentacja programu PowerPoint</vt:lpstr>
      <vt:lpstr>Prezentacja programu PowerPoint</vt:lpstr>
      <vt:lpstr>Zadania dla uczniów</vt:lpstr>
      <vt:lpstr>Modulo dla liczb rzeczywistych</vt:lpstr>
      <vt:lpstr>Zadania dla uczniów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Piąte działanie arytmetyczne</dc:title>
  <dc:creator>Tomasz Herud</dc:creator>
  <cp:lastModifiedBy>EWA</cp:lastModifiedBy>
  <cp:revision>103</cp:revision>
  <dcterms:created xsi:type="dcterms:W3CDTF">2011-09-20T14:55:16Z</dcterms:created>
  <dcterms:modified xsi:type="dcterms:W3CDTF">2012-11-29T14:22:01Z</dcterms:modified>
</cp:coreProperties>
</file>