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57" r:id="rId3"/>
    <p:sldId id="258" r:id="rId4"/>
    <p:sldId id="291" r:id="rId5"/>
    <p:sldId id="293" r:id="rId6"/>
    <p:sldId id="294" r:id="rId7"/>
    <p:sldId id="295" r:id="rId8"/>
    <p:sldId id="296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F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45" autoAdjust="0"/>
    <p:restoredTop sz="94650" autoAdjust="0"/>
  </p:normalViewPr>
  <p:slideViewPr>
    <p:cSldViewPr>
      <p:cViewPr varScale="1">
        <p:scale>
          <a:sx n="78" d="100"/>
          <a:sy n="78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79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2E33-82C3-4233-8F94-D8708745D1FB}" type="datetimeFigureOut">
              <a:rPr lang="pl-PL" smtClean="0"/>
              <a:pPr/>
              <a:t>2013-01-05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860D4-DDA3-44C3-8711-402E764FEE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835207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2908A-A6A7-401E-9D67-13EA2CC73131}" type="datetimeFigureOut">
              <a:rPr lang="pl-PL" smtClean="0"/>
              <a:pPr/>
              <a:t>2013-01-05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BBC1A-A975-42D7-B4E7-03E6A4F762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3017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BBC1A-A975-42D7-B4E7-03E6A4F762E1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682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BBC1A-A975-42D7-B4E7-03E6A4F762E1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682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BBC1A-A975-42D7-B4E7-03E6A4F762E1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68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BBC1A-A975-42D7-B4E7-03E6A4F762E1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68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A0C2-FCCA-4C01-ACFE-4EEEA8C1A94D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0FF0-1A3A-44B0-9CEE-20D5FED14AF2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7AF7-59DE-4EEF-91CF-98A55D9E19F6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4560-D6F9-4D76-ADB3-EAF21F06D122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760B-6ABE-4B03-9321-2C425A6123D0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C852-C899-4F45-8A61-67D1A186008B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B63B-BD2D-4E73-91C6-B00266810AA3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034-8565-4845-91D9-7193DF654730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9AA-EABF-4AEB-AFA9-8D69E65AE089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14B-37BB-45F2-A39C-CE402A40D276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3FA-2E87-40E1-82B4-A5AB76C68289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13EC-DF93-4AF1-9575-DC96BA9D32E6}" type="datetime1">
              <a:rPr lang="pl-PL" smtClean="0"/>
              <a:pPr/>
              <a:t>2013-01-05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00192" y="6525344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dirty="0" smtClean="0">
                <a:solidFill>
                  <a:schemeClr val="bg1">
                    <a:lumMod val="65000"/>
                  </a:schemeClr>
                </a:solidFill>
              </a:rPr>
              <a:t>Autor: Tomasz Herud</a:t>
            </a:r>
            <a:endParaRPr lang="pl-PL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35496" y="72008"/>
            <a:ext cx="9054932" cy="836712"/>
            <a:chOff x="35496" y="72008"/>
            <a:chExt cx="9054932" cy="836712"/>
          </a:xfrm>
        </p:grpSpPr>
        <p:cxnSp>
          <p:nvCxnSpPr>
            <p:cNvPr id="8" name="Łącznik prostoliniowy 7"/>
            <p:cNvCxnSpPr/>
            <p:nvPr/>
          </p:nvCxnSpPr>
          <p:spPr>
            <a:xfrm>
              <a:off x="35496" y="908720"/>
              <a:ext cx="9054932" cy="0"/>
            </a:xfrm>
            <a:prstGeom prst="line">
              <a:avLst/>
            </a:prstGeom>
            <a:ln w="25400" cmpd="thickThin">
              <a:solidFill>
                <a:schemeClr val="tx2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Prostokąt 8"/>
            <p:cNvSpPr/>
            <p:nvPr/>
          </p:nvSpPr>
          <p:spPr>
            <a:xfrm>
              <a:off x="35496" y="72008"/>
              <a:ext cx="9054932" cy="7647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10" name="Obraz 9"/>
            <p:cNvPicPr/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471813" y="117279"/>
              <a:ext cx="1602849" cy="6686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1" name="Obraz 10"/>
            <p:cNvPicPr/>
            <p:nvPr/>
          </p:nvPicPr>
          <p:blipFill>
            <a:blip r:embed="rId3"/>
            <a:srcRect t="18350" b="21687"/>
            <a:stretch>
              <a:fillRect/>
            </a:stretch>
          </p:blipFill>
          <p:spPr bwMode="auto">
            <a:xfrm>
              <a:off x="318169" y="116632"/>
              <a:ext cx="2132940" cy="6292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12" name="Picture 2" descr="D:\EWA\materiały reklamowe\elitmat_loga\elitmat biały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285" y="117014"/>
              <a:ext cx="2284763" cy="691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3" descr="D:\=MIW=\KOLORY\logo_miw_bial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9606" y="96994"/>
              <a:ext cx="1224135" cy="667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itle 1"/>
          <p:cNvSpPr txBox="1">
            <a:spLocks/>
          </p:cNvSpPr>
          <p:nvPr/>
        </p:nvSpPr>
        <p:spPr>
          <a:xfrm>
            <a:off x="756440" y="2348880"/>
            <a:ext cx="7776000" cy="1440000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err="1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Sudoku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184837" y="4196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000" b="1" dirty="0" err="1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Tutorial</a:t>
            </a:r>
            <a:endParaRPr lang="pl-PL" sz="4000" b="1" dirty="0">
              <a:solidFill>
                <a:srgbClr val="E24C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7"/>
                <a:ext cx="8229600" cy="46085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Diagram należy uzupełnić cyframi większymi od 0, tak aby:</a:t>
                </a:r>
              </a:p>
              <a:p>
                <a:pPr lvl="0"/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W każdym kwadracie </a:t>
                </a:r>
                <a14:m>
                  <m:oMath xmlns:m="http://schemas.openxmlformats.org/officeDocument/2006/math">
                    <m:r>
                      <a:rPr lang="pl-PL" i="1">
                        <a:latin typeface="Cambria Math"/>
                      </a:rPr>
                      <m:t>3</m:t>
                    </m:r>
                    <m:r>
                      <a:rPr lang="pl-PL" i="1">
                        <a:latin typeface="Cambria Math"/>
                        <a:ea typeface="Cambria Math"/>
                      </a:rPr>
                      <m:t>×3</m:t>
                    </m:r>
                  </m:oMath>
                </a14:m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 każda cyfra występowała dokładnie raz,</a:t>
                </a:r>
              </a:p>
              <a:p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W każdym 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wierszu, każda 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cyfra 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pl-PL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występowała 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dokładnie raz,</a:t>
                </a:r>
              </a:p>
              <a:p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W 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każdej kolumnie, każda 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cyfra 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pl-PL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występowała </a:t>
                </a:r>
                <a:r>
                  <a:rPr lang="pl-PL" dirty="0">
                    <a:latin typeface="Times New Roman" pitchFamily="18" charset="0"/>
                    <a:cs typeface="Times New Roman" pitchFamily="18" charset="0"/>
                  </a:rPr>
                  <a:t>dokładnie </a:t>
                </a:r>
                <a:r>
                  <a:rPr lang="pl-PL" dirty="0" smtClean="0">
                    <a:latin typeface="Times New Roman" pitchFamily="18" charset="0"/>
                    <a:cs typeface="Times New Roman" pitchFamily="18" charset="0"/>
                  </a:rPr>
                  <a:t>raz.</a:t>
                </a:r>
                <a:endParaRPr lang="pl-PL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7"/>
                <a:ext cx="8229600" cy="4608511"/>
              </a:xfrm>
              <a:blipFill rotWithShape="1">
                <a:blip r:embed="rId2"/>
                <a:stretch>
                  <a:fillRect l="-1852" t="-1852" r="-2593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56441"/>
              </p:ext>
            </p:extLst>
          </p:nvPr>
        </p:nvGraphicFramePr>
        <p:xfrm>
          <a:off x="6372200" y="3356992"/>
          <a:ext cx="2594610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Zasady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063340"/>
              </p:ext>
            </p:extLst>
          </p:nvPr>
        </p:nvGraphicFramePr>
        <p:xfrm>
          <a:off x="3274695" y="2443575"/>
          <a:ext cx="2594610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66080" y="1535651"/>
            <a:ext cx="3452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Metoda ta polega na wykreślaniu miejsc gdzie rozważana cyfra nie może być.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3230045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Najpierw zajmiemy się cyfrą 8.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0000" y="2913896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19872" y="3853428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4179560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19872" y="4493880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419872" y="5127476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31727" y="2477023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Rectangle 29"/>
          <p:cNvSpPr/>
          <p:nvPr/>
        </p:nvSpPr>
        <p:spPr>
          <a:xfrm>
            <a:off x="5025554" y="3421381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Rectangle 30"/>
          <p:cNvSpPr/>
          <p:nvPr/>
        </p:nvSpPr>
        <p:spPr>
          <a:xfrm>
            <a:off x="4161728" y="3421381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Rectangle 31"/>
          <p:cNvSpPr/>
          <p:nvPr/>
        </p:nvSpPr>
        <p:spPr>
          <a:xfrm>
            <a:off x="3297504" y="4367200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4161600" y="4367200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4" name="Straight Connector 33"/>
          <p:cNvCxnSpPr/>
          <p:nvPr/>
        </p:nvCxnSpPr>
        <p:spPr>
          <a:xfrm>
            <a:off x="3995936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283968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0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148064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724128" y="2564904"/>
            <a:ext cx="128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95536" y="4073239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Odrzucamy kwadraty,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których już są ósemki.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5536" y="488495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Odrzucamy wiersze,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których już są ósemki.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5536" y="554859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Odrzucamy kolumny,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których już są ósemki.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Arrow Connector 42"/>
          <p:cNvCxnSpPr>
            <a:stCxn id="52" idx="1"/>
          </p:cNvCxnSpPr>
          <p:nvPr/>
        </p:nvCxnSpPr>
        <p:spPr>
          <a:xfrm flipH="1">
            <a:off x="4161600" y="2012705"/>
            <a:ext cx="957826" cy="5810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119426" y="1535651"/>
            <a:ext cx="2384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tym kwadracie zostały cztery niewykluczone miejsca, więc nie wiadomo gdzie postawić ósemkę.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278189" y="2850437"/>
            <a:ext cx="2384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tym kwadracie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zostało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już tylko jedno potencjalne pole gdzie mogłaby być  ósemka, więc ją wstawiamy.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0" name="Straight Arrow Connector 59"/>
          <p:cNvCxnSpPr>
            <a:stCxn id="59" idx="1"/>
            <a:endCxn id="10" idx="1"/>
          </p:cNvCxnSpPr>
          <p:nvPr/>
        </p:nvCxnSpPr>
        <p:spPr>
          <a:xfrm flipH="1" flipV="1">
            <a:off x="5031727" y="2918595"/>
            <a:ext cx="1246462" cy="40889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713243" y="3052049"/>
            <a:ext cx="31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8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66331" y="3376042"/>
            <a:ext cx="31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8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277326" y="4619461"/>
            <a:ext cx="31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8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278189" y="4098767"/>
            <a:ext cx="2384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Analogiczna sytuacja ma miejsce w przypadku dwóch kolejnych kwadratów.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Straight Arrow Connector 66"/>
          <p:cNvCxnSpPr>
            <a:stCxn id="66" idx="1"/>
            <a:endCxn id="31" idx="1"/>
          </p:cNvCxnSpPr>
          <p:nvPr/>
        </p:nvCxnSpPr>
        <p:spPr>
          <a:xfrm flipH="1" flipV="1">
            <a:off x="4161728" y="3862953"/>
            <a:ext cx="2116461" cy="60514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6" idx="1"/>
          </p:cNvCxnSpPr>
          <p:nvPr/>
        </p:nvCxnSpPr>
        <p:spPr>
          <a:xfrm flipH="1">
            <a:off x="5852527" y="4468099"/>
            <a:ext cx="425662" cy="18759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wykreślania</a:t>
            </a:r>
            <a:endParaRPr lang="pl-PL" b="1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0"/>
                            </p:stCondLst>
                            <p:childTnLst>
                              <p:par>
                                <p:cTn id="6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15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3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4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6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7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4500"/>
                            </p:stCondLst>
                            <p:childTnLst>
                              <p:par>
                                <p:cTn id="9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5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3000"/>
                            </p:stCondLst>
                            <p:childTnLst>
                              <p:par>
                                <p:cTn id="1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3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0" grpId="0" animBg="1"/>
      <p:bldP spid="30" grpId="0" animBg="1"/>
      <p:bldP spid="31" grpId="0" animBg="1"/>
      <p:bldP spid="32" grpId="0" animBg="1"/>
      <p:bldP spid="33" grpId="0" animBg="1"/>
      <p:bldP spid="46" grpId="0"/>
      <p:bldP spid="47" grpId="0"/>
      <p:bldP spid="48" grpId="0"/>
      <p:bldP spid="52" grpId="0"/>
      <p:bldP spid="59" grpId="0"/>
      <p:bldP spid="57" grpId="0"/>
      <p:bldP spid="64" grpId="0"/>
      <p:bldP spid="65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56978"/>
              </p:ext>
            </p:extLst>
          </p:nvPr>
        </p:nvGraphicFramePr>
        <p:xfrm>
          <a:off x="3274695" y="2443575"/>
          <a:ext cx="2594610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36683" y="1636634"/>
            <a:ext cx="3236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Metoda ta polega na wykreślaniu miejsc gdzie rozważana cyfra nie może być.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20000" y="2913896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19872" y="3853428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19872" y="4179560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19872" y="4493880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419872" y="5127476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31727" y="2477023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Rectangle 29"/>
          <p:cNvSpPr/>
          <p:nvPr/>
        </p:nvSpPr>
        <p:spPr>
          <a:xfrm>
            <a:off x="5025554" y="3421381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1" name="Rectangle 30"/>
          <p:cNvSpPr/>
          <p:nvPr/>
        </p:nvSpPr>
        <p:spPr>
          <a:xfrm>
            <a:off x="4161728" y="3421381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2" name="Rectangle 31"/>
          <p:cNvSpPr/>
          <p:nvPr/>
        </p:nvSpPr>
        <p:spPr>
          <a:xfrm>
            <a:off x="3297504" y="4367200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4161600" y="4367200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4" name="Straight Connector 33"/>
          <p:cNvCxnSpPr/>
          <p:nvPr/>
        </p:nvCxnSpPr>
        <p:spPr>
          <a:xfrm>
            <a:off x="3995936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283968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0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148064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724128" y="2564904"/>
            <a:ext cx="128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95536" y="3123872"/>
            <a:ext cx="2384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 podstawie trzech nowych ósemek wykreślamy kolejne kwadraty, wiersze i kolumny.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13243" y="3052049"/>
            <a:ext cx="31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8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266331" y="3376042"/>
            <a:ext cx="31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8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277326" y="4619461"/>
            <a:ext cx="31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8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161600" y="2472324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Rectangle 41"/>
          <p:cNvSpPr/>
          <p:nvPr/>
        </p:nvSpPr>
        <p:spPr>
          <a:xfrm>
            <a:off x="3297504" y="3421381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Rectangle 43"/>
          <p:cNvSpPr/>
          <p:nvPr/>
        </p:nvSpPr>
        <p:spPr>
          <a:xfrm>
            <a:off x="5023081" y="4367200"/>
            <a:ext cx="820800" cy="883144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45" name="Straight Connector 44"/>
          <p:cNvCxnSpPr/>
          <p:nvPr/>
        </p:nvCxnSpPr>
        <p:spPr>
          <a:xfrm>
            <a:off x="3422486" y="3226436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422486" y="3560708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422486" y="4808772"/>
            <a:ext cx="2304256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422486" y="2592661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869398" y="2592661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433481" y="2564904"/>
            <a:ext cx="0" cy="256257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551748" y="2426572"/>
            <a:ext cx="31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8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5536" y="5373216"/>
            <a:ext cx="238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Nie trudno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zgadnąć,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gdzie będzie ostatnia ósemka.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5536" y="4367200"/>
            <a:ext cx="2384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PORADA: Część skreśleń jest już niepotrzebna, bo już nic nowego nie skreślają.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84168" y="2555249"/>
            <a:ext cx="273630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kolejnych ruchach należy zajmować się kolejnymi cyframi, jeżeli w przypadku jakieś cyfry nie uda nam się nic nowego </a:t>
            </a:r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dopisać, </a:t>
            </a:r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należy przejść do kolejnej cyfry, a do tej wrócić jak coś uzupełnimy.</a:t>
            </a:r>
            <a:endParaRPr lang="pl-PL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wykreślania c.d.</a:t>
            </a:r>
            <a:endParaRPr lang="pl-PL" b="1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99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7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8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1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41" grpId="0" animBg="1"/>
      <p:bldP spid="42" grpId="0" animBg="1"/>
      <p:bldP spid="44" grpId="0" animBg="1"/>
      <p:bldP spid="55" grpId="0"/>
      <p:bldP spid="56" grpId="0"/>
      <p:bldP spid="58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59631"/>
              </p:ext>
            </p:extLst>
          </p:nvPr>
        </p:nvGraphicFramePr>
        <p:xfrm>
          <a:off x="3274695" y="2443575"/>
          <a:ext cx="2594610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05086" y="1556792"/>
            <a:ext cx="4254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Metoda ta polega na zapisywania w każdym polu cyfr, które mogłyby tam być, wykreślaniu kolejnych niepasujących, tak długo aż zostanie tylko jedna cyfra.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918" y="2859384"/>
            <a:ext cx="238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Rozpocznijmy analizę od lewego górnego pola.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95536" y="4201343"/>
            <a:ext cx="2384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Dwójka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może być.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76000" y="2448000"/>
            <a:ext cx="288032" cy="306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Rectangle 40"/>
          <p:cNvSpPr/>
          <p:nvPr/>
        </p:nvSpPr>
        <p:spPr>
          <a:xfrm>
            <a:off x="4427984" y="2444899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Rectangle 41"/>
          <p:cNvSpPr/>
          <p:nvPr/>
        </p:nvSpPr>
        <p:spPr>
          <a:xfrm>
            <a:off x="4146426" y="2444899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4" name="Rectangle 43"/>
          <p:cNvSpPr/>
          <p:nvPr/>
        </p:nvSpPr>
        <p:spPr>
          <a:xfrm>
            <a:off x="4716016" y="2446356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Rectangle 44"/>
          <p:cNvSpPr/>
          <p:nvPr/>
        </p:nvSpPr>
        <p:spPr>
          <a:xfrm>
            <a:off x="5292080" y="2448000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9" name="Rectangle 48"/>
          <p:cNvSpPr/>
          <p:nvPr/>
        </p:nvSpPr>
        <p:spPr>
          <a:xfrm>
            <a:off x="5580112" y="2448000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3851920" y="2762960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Rectangle 50"/>
          <p:cNvSpPr/>
          <p:nvPr/>
        </p:nvSpPr>
        <p:spPr>
          <a:xfrm>
            <a:off x="3276000" y="3709889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Rectangle 52"/>
          <p:cNvSpPr/>
          <p:nvPr/>
        </p:nvSpPr>
        <p:spPr>
          <a:xfrm>
            <a:off x="3275856" y="4653136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Rectangle 53"/>
          <p:cNvSpPr/>
          <p:nvPr/>
        </p:nvSpPr>
        <p:spPr>
          <a:xfrm>
            <a:off x="3275856" y="4959136"/>
            <a:ext cx="288032" cy="306000"/>
          </a:xfrm>
          <a:prstGeom prst="rect">
            <a:avLst/>
          </a:prstGeom>
          <a:solidFill>
            <a:srgbClr val="00B050">
              <a:alpha val="25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5" name="TextBox 54"/>
          <p:cNvSpPr txBox="1"/>
          <p:nvPr/>
        </p:nvSpPr>
        <p:spPr>
          <a:xfrm>
            <a:off x="395536" y="4614227"/>
            <a:ext cx="238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Trójki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nie może być, bo jest już w tym rzędzie i kolumnie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5536" y="5209455"/>
            <a:ext cx="2384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Czwórka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może być.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95536" y="5570076"/>
            <a:ext cx="238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Piątka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nie może być, bo jest już w tym rzędzie i kolumnie.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41218" y="1540071"/>
            <a:ext cx="238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Szóstka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nie może być, bo jest już w tym rzędzie i kwadracie.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29251" y="2110268"/>
            <a:ext cx="238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Siódemka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nie może być, bo jest już w tej kolumnie.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29251" y="2705496"/>
            <a:ext cx="2384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Ósemka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może być.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329251" y="3262396"/>
            <a:ext cx="238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Dziewiątka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nie może być, bo jest już w tym rzędzie.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341218" y="4285222"/>
            <a:ext cx="2384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Zostaje więc jedynie: 2, 4 i 8.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95536" y="3508058"/>
            <a:ext cx="2384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Jedynki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nie może być, bo jest już w tym rzędzie.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4726" y="2408983"/>
            <a:ext cx="2160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368489" y="2408983"/>
            <a:ext cx="2160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11860" y="2552999"/>
            <a:ext cx="2160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małych cyferek</a:t>
            </a:r>
            <a:endParaRPr lang="pl-PL" b="1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85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5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75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9500"/>
                            </p:stCondLst>
                            <p:childTnLst>
                              <p:par>
                                <p:cTn id="45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1500"/>
                            </p:stCondLst>
                            <p:childTnLst>
                              <p:par>
                                <p:cTn id="4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15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5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500"/>
                            </p:stCondLst>
                            <p:childTnLst>
                              <p:par>
                                <p:cTn id="73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7500"/>
                            </p:stCondLst>
                            <p:childTnLst>
                              <p:par>
                                <p:cTn id="7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8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2500"/>
                            </p:stCondLst>
                            <p:childTnLst>
                              <p:par>
                                <p:cTn id="8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4500"/>
                            </p:stCondLst>
                            <p:childTnLst>
                              <p:par>
                                <p:cTn id="8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6500"/>
                            </p:stCondLst>
                            <p:childTnLst>
                              <p:par>
                                <p:cTn id="93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8500"/>
                            </p:stCondLst>
                            <p:childTnLst>
                              <p:par>
                                <p:cTn id="9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9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3500"/>
                            </p:stCondLst>
                            <p:childTnLst>
                              <p:par>
                                <p:cTn id="10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5500"/>
                            </p:stCondLst>
                            <p:childTnLst>
                              <p:par>
                                <p:cTn id="109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7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20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2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7000"/>
                            </p:stCondLst>
                            <p:childTnLst>
                              <p:par>
                                <p:cTn id="1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1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7100"/>
                            </p:stCondLst>
                            <p:childTnLst>
                              <p:par>
                                <p:cTn id="129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91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6" grpId="0"/>
      <p:bldP spid="3" grpId="0" animBg="1"/>
      <p:bldP spid="41" grpId="0" animBg="1"/>
      <p:bldP spid="41" grpId="1" animBg="1"/>
      <p:bldP spid="42" grpId="0" animBg="1"/>
      <p:bldP spid="42" grpId="1" animBg="1"/>
      <p:bldP spid="44" grpId="0" animBg="1"/>
      <p:bldP spid="44" grpId="1" animBg="1"/>
      <p:bldP spid="45" grpId="0" animBg="1"/>
      <p:bldP spid="45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3" grpId="0" animBg="1"/>
      <p:bldP spid="53" grpId="1" animBg="1"/>
      <p:bldP spid="54" grpId="0" animBg="1"/>
      <p:bldP spid="54" grpId="1" animBg="1"/>
      <p:bldP spid="55" grpId="0"/>
      <p:bldP spid="56" grpId="0"/>
      <p:bldP spid="58" grpId="0"/>
      <p:bldP spid="61" grpId="0"/>
      <p:bldP spid="62" grpId="0"/>
      <p:bldP spid="63" grpId="0"/>
      <p:bldP spid="68" grpId="0"/>
      <p:bldP spid="69" grpId="0"/>
      <p:bldP spid="71" grpId="0"/>
      <p:bldP spid="5" grpId="0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146384"/>
              </p:ext>
            </p:extLst>
          </p:nvPr>
        </p:nvGraphicFramePr>
        <p:xfrm>
          <a:off x="3274695" y="2443575"/>
          <a:ext cx="2594610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35990" y="1547960"/>
            <a:ext cx="43920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Metoda ta polega na zapisywania w każdym polu cyfr, które mogłyby tam być, wykreślaniu kolejnych niepasujących, tak długo aż zostanie tylko jedna cyfra.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918" y="2859384"/>
            <a:ext cx="23846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Uzupełniamy kolejne pola.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44726" y="2408983"/>
            <a:ext cx="2160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368489" y="2408983"/>
            <a:ext cx="2160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4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311860" y="2552999"/>
            <a:ext cx="2160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8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27235" y="2400943"/>
            <a:ext cx="37833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2 4</a:t>
            </a:r>
            <a:b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7 8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03473" y="2406036"/>
            <a:ext cx="37833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2 4 </a:t>
            </a:r>
            <a:b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  7 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60990" y="2481734"/>
            <a:ext cx="3783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50" b="1" dirty="0" smtClean="0">
                <a:solidFill>
                  <a:schemeClr val="bg1">
                    <a:lumMod val="50000"/>
                  </a:schemeClr>
                </a:solidFill>
              </a:rPr>
              <a:t>4   </a:t>
            </a:r>
            <a:endParaRPr lang="pl-PL" sz="105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6802" y="3501008"/>
            <a:ext cx="2384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czerwonym polu mamy tylko jedną możliwość, więc czwórka jest pewna.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15430" y="2455692"/>
            <a:ext cx="288032" cy="30600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TextBox 7"/>
          <p:cNvSpPr txBox="1"/>
          <p:nvPr/>
        </p:nvSpPr>
        <p:spPr>
          <a:xfrm>
            <a:off x="5001321" y="2414230"/>
            <a:ext cx="316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4</a:t>
            </a:r>
            <a:endParaRPr lang="pl-PL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416802" y="4493880"/>
            <a:ext cx="2384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Możemy teraz wykreślić wszystkie małe czwórki w tym wierszu, kolumnie i kwadracie.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462660" y="2499937"/>
            <a:ext cx="72008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3719393" y="2499847"/>
            <a:ext cx="72008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3992642" y="2499847"/>
            <a:ext cx="72008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329250" y="3178777"/>
            <a:ext cx="2563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Uzupełniamy planszę w ten sposób tak długo, aż wszystkie pola będą uzupełnione dużymi cyframi.</a:t>
            </a:r>
            <a:endParaRPr lang="pl-PL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małych cyferek c.d.</a:t>
            </a:r>
            <a:endParaRPr lang="pl-PL" b="1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53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25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75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4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2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3" grpId="0"/>
      <p:bldP spid="35" grpId="0"/>
      <p:bldP spid="36" grpId="0"/>
      <p:bldP spid="37" grpId="0"/>
      <p:bldP spid="38" grpId="0" animBg="1"/>
      <p:bldP spid="38" grpId="1" animBg="1"/>
      <p:bldP spid="8" grpId="0"/>
      <p:bldP spid="43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498979"/>
              </p:ext>
            </p:extLst>
          </p:nvPr>
        </p:nvGraphicFramePr>
        <p:xfrm>
          <a:off x="3274695" y="2443575"/>
          <a:ext cx="2594610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83568" y="1535768"/>
            <a:ext cx="48379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Metoda ta polega na wpisywaniu najmniejszej pasującej liczby. W przypadku braku możliwości cofamy się i powiększamy wcześniejszą liczbę lub liczby do innych również pasujących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l-PL" sz="14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6918" y="2859384"/>
            <a:ext cx="2384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Najmniejszą pasującą liczbą w lewym rogu jest dwójka (1 już jest w tym rzędzie).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69029" y="24208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2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57061" y="24143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4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51920" y="24143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7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3861048"/>
            <a:ext cx="23846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Najmniejszą pasującą liczbą w kolejnym polu jest czwórka (1, 2 i 3 już są w tym rzędzie).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4778568"/>
            <a:ext cx="2384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Najmniejszą pasującą liczbą w kolejnym polu jest siódemka (1, 2, 3, 4, 5 i 6 już są w tym rzędzie).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6176" y="1474127"/>
            <a:ext cx="28083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kolejnym polu wydawało by się, że powinna być ósemka, której jeszcze nie ma w tym rzędzie, jednakże ósemka jest już w tej kolumnie, więc mamy blokadę.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17440" y="2447079"/>
            <a:ext cx="274639" cy="304254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TextBox 18"/>
          <p:cNvSpPr txBox="1"/>
          <p:nvPr/>
        </p:nvSpPr>
        <p:spPr>
          <a:xfrm>
            <a:off x="6156176" y="2691497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Oznacza to konieczność cofnięcia się pole do tyłu i zwiększenie wcześniejszej liczby co niestety również jest niemożliwe.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6176" y="3699029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Cofamy się w tym wypadku do czwórki i ją zwiększamy: 5 i 6 już mamy w tej kolumnie, ale siódemkę możemy wstawić.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56176" y="4707141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Najmniejszą pasującą liczbą w kolejnym polu jest czwórka.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56176" y="5382761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Niestety pomimo zamiany wcześniejszych cyfr znowu mamy blokadę.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57706" y="24143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7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1920" y="24208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4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2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komputerowa</a:t>
            </a:r>
            <a:endParaRPr lang="pl-PL" b="1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32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8500"/>
                            </p:stCondLst>
                            <p:childTnLst>
                              <p:par>
                                <p:cTn id="41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000"/>
                            </p:stCondLst>
                            <p:childTnLst>
                              <p:par>
                                <p:cTn id="45" presetID="3" presetClass="emph" presetSubtype="2" fill="hold" grpId="2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4500"/>
                            </p:stCondLst>
                            <p:childTnLst>
                              <p:par>
                                <p:cTn id="48" presetID="10" presetClass="exit" presetSubtype="0" fill="hold" grpId="3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6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0"/>
                            </p:stCondLst>
                            <p:childTnLst>
                              <p:par>
                                <p:cTn id="56" presetID="6" presetClass="exit" presetSubtype="32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3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4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7500"/>
                            </p:stCondLst>
                            <p:childTnLst>
                              <p:par>
                                <p:cTn id="76" presetID="10" presetClass="entr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" grpId="0"/>
      <p:bldP spid="11" grpId="0"/>
      <p:bldP spid="11" grpId="1"/>
      <p:bldP spid="12" grpId="0"/>
      <p:bldP spid="12" grpId="2"/>
      <p:bldP spid="12" grpId="3"/>
      <p:bldP spid="14" grpId="0"/>
      <p:bldP spid="15" grpId="0"/>
      <p:bldP spid="16" grpId="0"/>
      <p:bldP spid="5" grpId="0" animBg="1"/>
      <p:bldP spid="5" grpId="1" animBg="1"/>
      <p:bldP spid="5" grpId="2" animBg="1"/>
      <p:bldP spid="19" grpId="0"/>
      <p:bldP spid="22" grpId="0"/>
      <p:bldP spid="23" grpId="0"/>
      <p:bldP spid="24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970082"/>
              </p:ext>
            </p:extLst>
          </p:nvPr>
        </p:nvGraphicFramePr>
        <p:xfrm>
          <a:off x="3274695" y="2443575"/>
          <a:ext cx="2594610" cy="2839212"/>
        </p:xfrm>
        <a:graphic>
          <a:graphicData uri="http://schemas.openxmlformats.org/drawingml/2006/table">
            <a:tbl>
              <a:tblPr firstRow="1" firstCol="1" bandRow="1"/>
              <a:tblGrid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  <a:gridCol w="288290"/>
              </a:tblGrid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40737" y="1560152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Metoda ta polega na wpisywaniu najmniejszej pasującej liczby.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przypadku braku możliwości cofamy się i powiększamy wcześniejszą liczbę lub liczby do innych również pasujących.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512" y="2859384"/>
            <a:ext cx="28083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związku z blokadą próbujemy zwiększyć wcześniejszą czwórkę, niestety jest to niemożliwe ponieważ nie pasuje żadna większa liczba.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69029" y="24208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2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17440" y="2447079"/>
            <a:ext cx="274639" cy="304254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TextBox 24"/>
          <p:cNvSpPr txBox="1"/>
          <p:nvPr/>
        </p:nvSpPr>
        <p:spPr>
          <a:xfrm>
            <a:off x="3553153" y="24145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7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46653" y="24145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4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9512" y="4059649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Wymazujemy, więc czwórkę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próbujemy zwiększyć siódemkę.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470598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Siódemkę możemy zwiększyć do ósemki.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53153" y="24208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8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9512" y="5362525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kolejnym polu pasuje czwórka.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17419" y="1628800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kolejnym polu chcielibyśmy wstawić siódemkę, niestety już jest w tym kwadracie, więc znowu mamy blokadę.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14648" y="2618909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Zwiększamy więc czwórkę do siódemki.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25696" y="319381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kolejnym polu możemy wstawić czwórkę, w końcu nie ma blokady.</a:t>
            </a:r>
            <a:endParaRPr lang="pl-PL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14648" y="495590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podobny sposób rozwiązujemy planszę do końca.</a:t>
            </a:r>
            <a:endParaRPr lang="pl-PL" sz="1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46653" y="24145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7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92976" y="24208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4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Metoda komputerowa c.d.</a:t>
            </a:r>
            <a:endParaRPr lang="pl-PL" b="1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2362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3" presetClass="emph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6500"/>
                            </p:stCondLst>
                            <p:childTnLst>
                              <p:par>
                                <p:cTn id="28" presetID="10" presetClass="exit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4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500"/>
                            </p:stCondLst>
                            <p:childTnLst>
                              <p:par>
                                <p:cTn id="42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6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9500"/>
                            </p:stCondLst>
                            <p:childTnLst>
                              <p:par>
                                <p:cTn id="50" presetID="10" presetClass="entr" presetSubtype="0" fill="hold" grpId="3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3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6500"/>
                            </p:stCondLst>
                            <p:childTnLst>
                              <p:par>
                                <p:cTn id="5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7000"/>
                            </p:stCondLst>
                            <p:childTnLst>
                              <p:par>
                                <p:cTn id="62" presetID="10" presetClass="exit" presetSubtype="0" fill="hold" grpId="3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4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7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1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" grpId="0" animBg="1"/>
      <p:bldP spid="5" grpId="2" animBg="1"/>
      <p:bldP spid="5" grpId="3" animBg="1"/>
      <p:bldP spid="25" grpId="0"/>
      <p:bldP spid="26" grpId="0"/>
      <p:bldP spid="26" grpId="1"/>
      <p:bldP spid="26" grpId="2"/>
      <p:bldP spid="26" grpId="3"/>
      <p:bldP spid="26" grpId="4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4589</TotalTime>
  <Words>1172</Words>
  <Application>Microsoft Office PowerPoint</Application>
  <PresentationFormat>Pokaz na ekranie (4:3)</PresentationFormat>
  <Paragraphs>673</Paragraphs>
  <Slides>8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Sudoku</dc:title>
  <dc:creator>Tomasz Herud</dc:creator>
  <cp:lastModifiedBy>EWA</cp:lastModifiedBy>
  <cp:revision>145</cp:revision>
  <dcterms:created xsi:type="dcterms:W3CDTF">2011-09-20T14:55:16Z</dcterms:created>
  <dcterms:modified xsi:type="dcterms:W3CDTF">2013-01-05T13:45:56Z</dcterms:modified>
</cp:coreProperties>
</file>