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4" r:id="rId2"/>
    <p:sldId id="271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1" r:id="rId11"/>
    <p:sldId id="280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4CC9"/>
    <a:srgbClr val="0065B0"/>
    <a:srgbClr val="0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50" autoAdjust="0"/>
  </p:normalViewPr>
  <p:slideViewPr>
    <p:cSldViewPr>
      <p:cViewPr varScale="1">
        <p:scale>
          <a:sx n="74" d="100"/>
          <a:sy n="74" d="100"/>
        </p:scale>
        <p:origin x="-104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2E33-82C3-4233-8F94-D8708745D1FB}" type="datetimeFigureOut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860D4-DDA3-44C3-8711-402E764FEE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962926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2908A-A6A7-401E-9D67-13EA2CC73131}" type="datetimeFigureOut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BBC1A-A975-42D7-B4E7-03E6A4F762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245909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A0C2-FCCA-4C01-ACFE-4EEEA8C1A94D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0FF0-1A3A-44B0-9CEE-20D5FED14AF2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7AF7-59DE-4EEF-91CF-98A55D9E19F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4560-D6F9-4D76-ADB3-EAF21F06D122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760B-6ABE-4B03-9321-2C425A6123D0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C852-C899-4F45-8A61-67D1A186008B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B63B-BD2D-4E73-91C6-B00266810AA3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034-8565-4845-91D9-7193DF654730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9AA-EABF-4AEB-AFA9-8D69E65AE089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14B-37BB-45F2-A39C-CE402A40D27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3FA-2E87-40E1-82B4-A5AB76C68289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13EC-DF93-4AF1-9575-DC96BA9D32E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00192" y="6525344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</a:rPr>
              <a:t>Autor: Tomasz Herud</a:t>
            </a:r>
            <a:endParaRPr lang="pl-PL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74962" y="1878600"/>
            <a:ext cx="7776000" cy="1440000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gdyby Arabowie nie wymyślili 10 cyfr?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403648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b="1" dirty="0" smtClean="0">
                <a:solidFill>
                  <a:srgbClr val="E2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Niedziesiętne systemy liczbowe</a:t>
            </a:r>
            <a:endParaRPr lang="pl-PL" sz="3600" b="1" dirty="0">
              <a:solidFill>
                <a:srgbClr val="E24C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upa 10"/>
          <p:cNvGrpSpPr/>
          <p:nvPr/>
        </p:nvGrpSpPr>
        <p:grpSpPr>
          <a:xfrm>
            <a:off x="35496" y="72008"/>
            <a:ext cx="9054932" cy="836712"/>
            <a:chOff x="35496" y="72008"/>
            <a:chExt cx="9054932" cy="836712"/>
          </a:xfrm>
        </p:grpSpPr>
        <p:cxnSp>
          <p:nvCxnSpPr>
            <p:cNvPr id="12" name="Łącznik prostoliniowy 11"/>
            <p:cNvCxnSpPr/>
            <p:nvPr/>
          </p:nvCxnSpPr>
          <p:spPr>
            <a:xfrm>
              <a:off x="35496" y="908720"/>
              <a:ext cx="9054932" cy="0"/>
            </a:xfrm>
            <a:prstGeom prst="line">
              <a:avLst/>
            </a:prstGeom>
            <a:ln w="25400" cmpd="thickThin">
              <a:solidFill>
                <a:schemeClr val="tx2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Prostokąt 12"/>
            <p:cNvSpPr/>
            <p:nvPr/>
          </p:nvSpPr>
          <p:spPr>
            <a:xfrm>
              <a:off x="35496" y="72008"/>
              <a:ext cx="9054932" cy="76470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14" name="Obraz 13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471813" y="117279"/>
              <a:ext cx="1602849" cy="6686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5" name="Obraz 14"/>
            <p:cNvPicPr/>
            <p:nvPr/>
          </p:nvPicPr>
          <p:blipFill>
            <a:blip r:embed="rId3"/>
            <a:srcRect t="18350" b="21687"/>
            <a:stretch>
              <a:fillRect/>
            </a:stretch>
          </p:blipFill>
          <p:spPr bwMode="auto">
            <a:xfrm>
              <a:off x="318169" y="116632"/>
              <a:ext cx="2132940" cy="6292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6" name="Picture 2" descr="D:\EWA\materiały reklamowe\elitmat_loga\elitmat biały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285" y="117014"/>
              <a:ext cx="2284763" cy="691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3" descr="D:\=MIW=\KOLORY\logo_miw_bial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9606" y="96994"/>
              <a:ext cx="1224135" cy="667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3"/>
          <p:cNvSpPr txBox="1"/>
          <p:nvPr/>
        </p:nvSpPr>
        <p:spPr>
          <a:xfrm>
            <a:off x="6300192" y="908720"/>
            <a:ext cx="2843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Autor: Tomasz Herud</a:t>
            </a:r>
            <a:endParaRPr lang="pl-PL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7864" y="2279774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3200" dirty="0" smtClean="0"/>
              <a:t>536</a:t>
            </a:r>
            <a:r>
              <a:rPr lang="pl-PL" sz="3200" baseline="-25000" dirty="0" smtClean="0"/>
              <a:t>8</a:t>
            </a:r>
            <a:endParaRPr lang="pl-PL" sz="3200" dirty="0" smtClean="0"/>
          </a:p>
          <a:p>
            <a:pPr algn="r"/>
            <a:r>
              <a:rPr lang="pl-PL" sz="3200" dirty="0" smtClean="0"/>
              <a:t>×  26</a:t>
            </a:r>
            <a:r>
              <a:rPr lang="pl-PL" sz="3200" baseline="-25000" dirty="0" smtClean="0"/>
              <a:t>8</a:t>
            </a:r>
            <a:endParaRPr lang="pl-PL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666757" y="3356992"/>
            <a:ext cx="1913355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12160" y="194169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6×6=36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=(4×8+4)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=44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33544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4</a:t>
            </a:r>
            <a:endParaRPr lang="pl-PL" dirty="0"/>
          </a:p>
        </p:txBody>
      </p:sp>
      <p:sp>
        <p:nvSpPr>
          <p:cNvPr id="11" name="TextBox 10"/>
          <p:cNvSpPr txBox="1"/>
          <p:nvPr/>
        </p:nvSpPr>
        <p:spPr>
          <a:xfrm>
            <a:off x="4788024" y="21235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61246" y="2420889"/>
            <a:ext cx="216548" cy="319390"/>
          </a:xfrm>
          <a:prstGeom prst="roundRect">
            <a:avLst>
              <a:gd name="adj" fmla="val 1414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TextBox 17"/>
          <p:cNvSpPr txBox="1"/>
          <p:nvPr/>
        </p:nvSpPr>
        <p:spPr>
          <a:xfrm>
            <a:off x="4770457" y="335442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4</a:t>
            </a:r>
            <a:endParaRPr lang="pl-PL" dirty="0"/>
          </a:p>
        </p:txBody>
      </p:sp>
      <p:sp>
        <p:nvSpPr>
          <p:cNvPr id="20" name="Rounded Rectangle 19"/>
          <p:cNvSpPr/>
          <p:nvPr/>
        </p:nvSpPr>
        <p:spPr>
          <a:xfrm>
            <a:off x="4858876" y="2420888"/>
            <a:ext cx="202370" cy="319390"/>
          </a:xfrm>
          <a:prstGeom prst="roundRect">
            <a:avLst>
              <a:gd name="adj" fmla="val 1414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Rounded Rectangle 28"/>
          <p:cNvSpPr/>
          <p:nvPr/>
        </p:nvSpPr>
        <p:spPr>
          <a:xfrm>
            <a:off x="4658282" y="2420889"/>
            <a:ext cx="200594" cy="319390"/>
          </a:xfrm>
          <a:prstGeom prst="roundRect">
            <a:avLst>
              <a:gd name="adj" fmla="val 1414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Rounded Rectangle 40"/>
          <p:cNvSpPr/>
          <p:nvPr/>
        </p:nvSpPr>
        <p:spPr>
          <a:xfrm>
            <a:off x="5066081" y="2909428"/>
            <a:ext cx="208464" cy="324000"/>
          </a:xfrm>
          <a:prstGeom prst="roundRect">
            <a:avLst>
              <a:gd name="adj" fmla="val 1414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Rounded Rectangle 50"/>
          <p:cNvSpPr/>
          <p:nvPr/>
        </p:nvSpPr>
        <p:spPr>
          <a:xfrm>
            <a:off x="4858876" y="2909428"/>
            <a:ext cx="202370" cy="324000"/>
          </a:xfrm>
          <a:prstGeom prst="roundRect">
            <a:avLst>
              <a:gd name="adj" fmla="val 1414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43" name="TextBox 1042"/>
          <p:cNvSpPr txBox="1"/>
          <p:nvPr/>
        </p:nvSpPr>
        <p:spPr>
          <a:xfrm>
            <a:off x="5216310" y="42433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12160" y="2245062"/>
            <a:ext cx="288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4+3×6=22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=(2×8+4)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=24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07736" y="21193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12160" y="2555612"/>
            <a:ext cx="2811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2+5×6=32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=(4×8+0)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=40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79242" y="33495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0</a:t>
            </a:r>
            <a:endParaRPr lang="pl-PL" dirty="0"/>
          </a:p>
        </p:txBody>
      </p:sp>
      <p:sp>
        <p:nvSpPr>
          <p:cNvPr id="47" name="TextBox 46"/>
          <p:cNvSpPr txBox="1"/>
          <p:nvPr/>
        </p:nvSpPr>
        <p:spPr>
          <a:xfrm>
            <a:off x="4422268" y="21235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375026" y="335699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4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6012160" y="2852936"/>
            <a:ext cx="273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6×2=12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=(1×8+4)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=14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63533" y="36450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4</a:t>
            </a:r>
            <a:endParaRPr lang="pl-PL" dirty="0"/>
          </a:p>
        </p:txBody>
      </p:sp>
      <p:sp>
        <p:nvSpPr>
          <p:cNvPr id="56" name="TextBox 55"/>
          <p:cNvSpPr txBox="1"/>
          <p:nvPr/>
        </p:nvSpPr>
        <p:spPr>
          <a:xfrm>
            <a:off x="4788024" y="19168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012160" y="3131676"/>
            <a:ext cx="273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1+3×2=7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=(0×8+7)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=7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70749" y="364191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7</a:t>
            </a:r>
            <a:endParaRPr lang="pl-PL" dirty="0"/>
          </a:p>
        </p:txBody>
      </p:sp>
      <p:sp>
        <p:nvSpPr>
          <p:cNvPr id="64" name="TextBox 63"/>
          <p:cNvSpPr txBox="1"/>
          <p:nvPr/>
        </p:nvSpPr>
        <p:spPr>
          <a:xfrm>
            <a:off x="6012160" y="3419708"/>
            <a:ext cx="273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5×2=10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=(1×8+2)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=12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75026" y="36450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2</a:t>
            </a:r>
            <a:endParaRPr lang="pl-PL" dirty="0"/>
          </a:p>
        </p:txBody>
      </p:sp>
      <p:sp>
        <p:nvSpPr>
          <p:cNvPr id="66" name="TextBox 65"/>
          <p:cNvSpPr txBox="1"/>
          <p:nvPr/>
        </p:nvSpPr>
        <p:spPr>
          <a:xfrm>
            <a:off x="4427984" y="19168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146302" y="36450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1</a:t>
            </a:r>
            <a:endParaRPr lang="pl-PL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3707904" y="4149080"/>
            <a:ext cx="1913355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36359" y="364681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+</a:t>
            </a:r>
            <a:endParaRPr lang="pl-PL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200576" y="45184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69" name="TextBox 68"/>
          <p:cNvSpPr txBox="1"/>
          <p:nvPr/>
        </p:nvSpPr>
        <p:spPr>
          <a:xfrm>
            <a:off x="5004048" y="40413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4</a:t>
            </a:r>
            <a:endParaRPr lang="pl-PL" dirty="0"/>
          </a:p>
        </p:txBody>
      </p:sp>
      <p:sp>
        <p:nvSpPr>
          <p:cNvPr id="70" name="TextBox 69"/>
          <p:cNvSpPr txBox="1"/>
          <p:nvPr/>
        </p:nvSpPr>
        <p:spPr>
          <a:xfrm>
            <a:off x="4788024" y="404135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0</a:t>
            </a:r>
            <a:endParaRPr lang="pl-PL" dirty="0"/>
          </a:p>
        </p:txBody>
      </p:sp>
      <p:sp>
        <p:nvSpPr>
          <p:cNvPr id="72" name="TextBox 71"/>
          <p:cNvSpPr txBox="1"/>
          <p:nvPr/>
        </p:nvSpPr>
        <p:spPr>
          <a:xfrm>
            <a:off x="4634854" y="329914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72000" y="40279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0</a:t>
            </a:r>
            <a:endParaRPr lang="pl-PL" dirty="0"/>
          </a:p>
        </p:txBody>
      </p:sp>
      <p:sp>
        <p:nvSpPr>
          <p:cNvPr id="74" name="TextBox 73"/>
          <p:cNvSpPr txBox="1"/>
          <p:nvPr/>
        </p:nvSpPr>
        <p:spPr>
          <a:xfrm>
            <a:off x="4443224" y="330022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55976" y="40279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7</a:t>
            </a:r>
            <a:endParaRPr lang="pl-PL" dirty="0"/>
          </a:p>
        </p:txBody>
      </p:sp>
      <p:sp>
        <p:nvSpPr>
          <p:cNvPr id="76" name="TextBox 75"/>
          <p:cNvSpPr txBox="1"/>
          <p:nvPr/>
        </p:nvSpPr>
        <p:spPr>
          <a:xfrm>
            <a:off x="4139952" y="402030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1</a:t>
            </a:r>
            <a:endParaRPr lang="pl-PL" dirty="0"/>
          </a:p>
        </p:txBody>
      </p:sp>
      <p:sp>
        <p:nvSpPr>
          <p:cNvPr id="4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Mnożenie pisemne w innych systemach liczbowych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44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2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25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2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500"/>
                            </p:stCondLst>
                            <p:childTnLst>
                              <p:par>
                                <p:cTn id="42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37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750"/>
                            </p:stCondLst>
                            <p:childTnLst>
                              <p:par>
                                <p:cTn id="6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7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675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9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3000"/>
                            </p:stCondLst>
                            <p:childTnLst>
                              <p:par>
                                <p:cTn id="9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4000"/>
                            </p:stCondLst>
                            <p:childTnLst>
                              <p:par>
                                <p:cTn id="9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725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1250"/>
                            </p:stCondLst>
                            <p:childTnLst>
                              <p:par>
                                <p:cTn id="10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2250"/>
                            </p:stCondLst>
                            <p:childTnLst>
                              <p:par>
                                <p:cTn id="110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325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5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9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5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1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25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35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45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5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65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75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85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95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2" grpId="1" animBg="1"/>
      <p:bldP spid="12" grpId="2" animBg="1"/>
      <p:bldP spid="12" grpId="3" animBg="1"/>
      <p:bldP spid="18" grpId="0"/>
      <p:bldP spid="20" grpId="0" animBg="1"/>
      <p:bldP spid="20" grpId="1" animBg="1"/>
      <p:bldP spid="20" grpId="2" animBg="1"/>
      <p:bldP spid="20" grpId="3" animBg="1"/>
      <p:bldP spid="29" grpId="0" animBg="1"/>
      <p:bldP spid="29" grpId="1" animBg="1"/>
      <p:bldP spid="29" grpId="2" animBg="1"/>
      <p:bldP spid="41" grpId="0" animBg="1"/>
      <p:bldP spid="41" grpId="1" animBg="1"/>
      <p:bldP spid="51" grpId="0" animBg="1"/>
      <p:bldP spid="1043" grpId="0"/>
      <p:bldP spid="43" grpId="0"/>
      <p:bldP spid="44" grpId="0"/>
      <p:bldP spid="45" grpId="0"/>
      <p:bldP spid="46" grpId="0"/>
      <p:bldP spid="47" grpId="0"/>
      <p:bldP spid="53" grpId="0"/>
      <p:bldP spid="54" grpId="0"/>
      <p:bldP spid="55" grpId="0"/>
      <p:bldP spid="56" grpId="0"/>
      <p:bldP spid="57" grpId="0"/>
      <p:bldP spid="60" grpId="0"/>
      <p:bldP spid="64" grpId="0"/>
      <p:bldP spid="65" grpId="0"/>
      <p:bldP spid="66" grpId="0"/>
      <p:bldP spid="67" grpId="0"/>
      <p:bldP spid="8" grpId="0"/>
      <p:bldP spid="69" grpId="0"/>
      <p:bldP spid="70" grpId="0"/>
      <p:bldP spid="72" grpId="0"/>
      <p:bldP spid="73" grpId="0"/>
      <p:bldP spid="74" grpId="0"/>
      <p:bldP spid="75" grpId="0"/>
      <p:bldP spid="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548680"/>
            <a:ext cx="9143999" cy="1296144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Dlaczego Arabowie stworzyli 10 cyfr?</a:t>
            </a:r>
            <a:endParaRPr lang="pl-PL" b="1" dirty="0">
              <a:solidFill>
                <a:srgbClr val="E24CC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09809" y="1945124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43808" y="2060848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20830" y="3229912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69815" y="3200258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46837" y="1602360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37914" y="4297272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rgbClr val="00B0F0"/>
                </a:solidFill>
              </a:rPr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75619" y="3912552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rgbClr val="92D050"/>
                </a:solidFill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46837" y="4581128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385035" y="2276872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/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440875" y="1347414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/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07258" y="4558934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868144" y="4386071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93794" y="4965848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629663" y="4943654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67878" y="2756521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21922" y="1732134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chemeClr val="accent3"/>
                </a:solidFill>
              </a:rPr>
              <a:t>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477903" y="3983418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35853" y="1550241"/>
            <a:ext cx="70724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800" b="1" dirty="0">
                <a:solidFill>
                  <a:srgbClr val="FFC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924944"/>
            <a:ext cx="9144000" cy="707886"/>
          </a:xfrm>
          <a:prstGeom prst="rect">
            <a:avLst/>
          </a:prstGeom>
          <a:solidFill>
            <a:srgbClr val="E24CC9">
              <a:alpha val="27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Bo mieli 10 palców</a:t>
            </a:r>
            <a:endParaRPr lang="pl-PL" sz="4000" b="1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78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6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1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7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9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9" presetID="6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8500"/>
                            </p:stCondLst>
                            <p:childTnLst>
                              <p:par>
                                <p:cTn id="2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2512" y="1628800"/>
            <a:ext cx="8229600" cy="45365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Wszyscy bardzo dobrze przyzwyczailiśmy się do tego że jest 10 cyfr, lecz co by było gdyby było inaczej?</a:t>
            </a:r>
          </a:p>
          <a:p>
            <a:pPr marL="0" indent="0" algn="just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Co by było gdyby było ich mniej?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Co by było gdyby było ich więcej?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Dlaczego jest ich akurat 10?</a:t>
            </a:r>
          </a:p>
          <a:p>
            <a:pPr marL="0" indent="0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Historia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60648"/>
            <a:ext cx="9143999" cy="100811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 gdyby wymyślili 7? </a:t>
            </a:r>
            <a:r>
              <a:rPr lang="pl-PL" sz="36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A gdyby wymyślili 10?</a:t>
            </a:r>
            <a:endParaRPr lang="pl-PL" sz="3600" b="1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491880" y="1124745"/>
            <a:ext cx="877935" cy="5184576"/>
          </a:xfrm>
        </p:spPr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0" indent="0" algn="r">
              <a:buNone/>
            </a:pPr>
            <a:r>
              <a:rPr lang="pl-PL" b="1" dirty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pl-PL" b="1" dirty="0" smtClean="0">
              <a:solidFill>
                <a:srgbClr val="E24CC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pl-PL" b="1" dirty="0">
              <a:solidFill>
                <a:srgbClr val="E24CC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63841" y="1124744"/>
            <a:ext cx="816271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marL="0" indent="0">
              <a:buFont typeface="Arial" pitchFamily="34" charset="0"/>
              <a:buNone/>
            </a:pP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157" y="1465672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Ponieważ już użyliśmy 7 cyfr, to nie możemy już użyć cyfry 7.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2267744" y="1124744"/>
            <a:ext cx="2016224" cy="2316196"/>
          </a:xfrm>
          <a:prstGeom prst="leftBrace">
            <a:avLst>
              <a:gd name="adj1" fmla="val 29958"/>
              <a:gd name="adj2" fmla="val 35833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851192" y="2798632"/>
            <a:ext cx="18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 pomocą przychodzi nam możliwość stworzenie liczby dwucyfrowej.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14" idx="3"/>
          </p:cNvCxnSpPr>
          <p:nvPr/>
        </p:nvCxnSpPr>
        <p:spPr>
          <a:xfrm>
            <a:off x="2651392" y="3537296"/>
            <a:ext cx="1307897" cy="8986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3798" y="1340768"/>
            <a:ext cx="1547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1 0 </a:t>
            </a:r>
            <a:r>
              <a:rPr lang="pl-PL" sz="32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pl-PL" sz="2200" b="1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8402" y="5480064"/>
            <a:ext cx="2533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Czternastka to dwie siódemki i zero jedności.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>
            <a:off x="2771800" y="5803230"/>
            <a:ext cx="1187489" cy="185536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95882" y="2345492"/>
            <a:ext cx="965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Ilość jedności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Arrow Connector 24"/>
          <p:cNvCxnSpPr>
            <a:stCxn id="24" idx="0"/>
          </p:cNvCxnSpPr>
          <p:nvPr/>
        </p:nvCxnSpPr>
        <p:spPr>
          <a:xfrm flipH="1" flipV="1">
            <a:off x="7595883" y="1786184"/>
            <a:ext cx="482816" cy="55930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1520" y="427596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Kolejne cyfry lecą znowu „po kolei”.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eft Brace 36"/>
          <p:cNvSpPr/>
          <p:nvPr/>
        </p:nvSpPr>
        <p:spPr>
          <a:xfrm>
            <a:off x="2267744" y="3789041"/>
            <a:ext cx="2016224" cy="2060356"/>
          </a:xfrm>
          <a:prstGeom prst="leftBrace">
            <a:avLst>
              <a:gd name="adj1" fmla="val 29958"/>
              <a:gd name="adj2" fmla="val 35833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TextBox 43"/>
          <p:cNvSpPr txBox="1"/>
          <p:nvPr/>
        </p:nvSpPr>
        <p:spPr>
          <a:xfrm>
            <a:off x="5940152" y="234549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Ilość siódemek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Arrow Connector 44"/>
          <p:cNvCxnSpPr>
            <a:stCxn id="44" idx="0"/>
          </p:cNvCxnSpPr>
          <p:nvPr/>
        </p:nvCxnSpPr>
        <p:spPr>
          <a:xfrm flipV="1">
            <a:off x="6552220" y="1786182"/>
            <a:ext cx="612068" cy="55931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2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3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40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0" presetID="22" presetClass="entr" presetSubtype="1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525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4" grpId="0"/>
      <p:bldP spid="16" grpId="0"/>
      <p:bldP spid="19" grpId="0"/>
      <p:bldP spid="24" grpId="0"/>
      <p:bldP spid="36" grpId="0"/>
      <p:bldP spid="37" grpId="0" animBg="1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60648"/>
            <a:ext cx="9143999" cy="100811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 gdyby wymyślili 7? </a:t>
            </a:r>
            <a:r>
              <a:rPr lang="pl-PL" sz="36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A gdyby wymyślili 10?</a:t>
            </a:r>
            <a:endParaRPr lang="pl-PL" sz="3600" b="1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363246" y="1124745"/>
            <a:ext cx="1006570" cy="5184576"/>
          </a:xfrm>
        </p:spPr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65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66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101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665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666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1001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6665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6666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10000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10001</a:t>
            </a:r>
            <a:endParaRPr lang="pl-PL" b="1" dirty="0">
              <a:solidFill>
                <a:srgbClr val="E24CC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63841" y="1124744"/>
            <a:ext cx="816271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dirty="0" smtClean="0">
                <a:solidFill>
                  <a:srgbClr val="0070C0"/>
                </a:solidFill>
              </a:rPr>
              <a:t>…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47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341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342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343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344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2399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2400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2401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2402</a:t>
            </a:r>
          </a:p>
          <a:p>
            <a:pPr marL="0" indent="0">
              <a:buFont typeface="Arial" pitchFamily="34" charset="0"/>
              <a:buNone/>
            </a:pPr>
            <a:endParaRPr lang="pl-PL" b="1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44208" y="2132856"/>
                <a:ext cx="121994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sz="22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sz="22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7</m:t>
                          </m:r>
                        </m:e>
                        <m:sup>
                          <m:r>
                            <a:rPr lang="pl-PL" sz="22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l-PL" sz="22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=49</m:t>
                      </m:r>
                    </m:oMath>
                  </m:oMathPara>
                </a14:m>
                <a:endParaRPr lang="pl-PL" sz="2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2132856"/>
                <a:ext cx="1219944" cy="4308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>
            <a:stCxn id="14" idx="1"/>
          </p:cNvCxnSpPr>
          <p:nvPr/>
        </p:nvCxnSpPr>
        <p:spPr>
          <a:xfrm flipH="1" flipV="1">
            <a:off x="5171976" y="2276872"/>
            <a:ext cx="1272232" cy="7142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596607" y="3738101"/>
                <a:ext cx="157579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sz="22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sz="22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7</m:t>
                          </m:r>
                        </m:e>
                        <m:sup>
                          <m:r>
                            <a:rPr lang="pl-PL" sz="22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pl-PL" sz="22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=343</m:t>
                      </m:r>
                    </m:oMath>
                  </m:oMathPara>
                </a14:m>
                <a:endParaRPr lang="pl-PL" sz="2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607" y="3738101"/>
                <a:ext cx="1575793" cy="4308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>
            <a:stCxn id="26" idx="1"/>
          </p:cNvCxnSpPr>
          <p:nvPr/>
        </p:nvCxnSpPr>
        <p:spPr>
          <a:xfrm flipH="1">
            <a:off x="5324377" y="3953545"/>
            <a:ext cx="1272230" cy="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33678" y="5445224"/>
                <a:ext cx="157579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sz="22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sz="22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7</m:t>
                          </m:r>
                        </m:e>
                        <m:sup>
                          <m:r>
                            <a:rPr lang="pl-PL" sz="22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pl-PL" sz="22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=2401</m:t>
                      </m:r>
                    </m:oMath>
                  </m:oMathPara>
                </a14:m>
                <a:endParaRPr lang="pl-PL" sz="2200" dirty="0">
                  <a:solidFill>
                    <a:schemeClr val="bg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678" y="5445224"/>
                <a:ext cx="1575793" cy="430887"/>
              </a:xfrm>
              <a:prstGeom prst="rect">
                <a:avLst/>
              </a:prstGeom>
              <a:blipFill rotWithShape="1">
                <a:blip r:embed="rId4"/>
                <a:stretch>
                  <a:fillRect l="-38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>
            <a:stCxn id="29" idx="1"/>
          </p:cNvCxnSpPr>
          <p:nvPr/>
        </p:nvCxnSpPr>
        <p:spPr>
          <a:xfrm flipH="1">
            <a:off x="5461448" y="5660668"/>
            <a:ext cx="1272230" cy="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38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75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25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75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25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75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250"/>
                            </p:stCondLst>
                            <p:childTnLst>
                              <p:par>
                                <p:cTn id="8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75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5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7" presetID="22" presetClass="entr" presetSubtype="1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1510"/>
            <a:ext cx="8229600" cy="252027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Liczbę do zapisu której możemy używać 10 różnych cyfr nazywamy liczbą w systemie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dziesiętnym,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jeżeli cyfr do wyboru jest siedem to mamy system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siódemkowy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Nazwy pozostałych systemów tworzy się analogicznie.</a:t>
            </a:r>
          </a:p>
          <a:p>
            <a:pPr marL="0" indent="0">
              <a:buNone/>
            </a:pP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16242" y="4142547"/>
                <a:ext cx="268708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3200" b="1" i="1" dirty="0" smtClean="0">
                            <a:solidFill>
                              <a:srgbClr val="E24CC9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3200" b="1" i="1" dirty="0">
                            <a:solidFill>
                              <a:srgbClr val="E24CC9"/>
                            </a:solidFill>
                            <a:latin typeface="Cambria Math"/>
                          </a:rPr>
                          <m:t>𝟏𝟐𝟑</m:t>
                        </m:r>
                      </m:e>
                      <m:sub>
                        <m:r>
                          <a:rPr lang="pl-PL" sz="3200" b="1" i="1" dirty="0" smtClean="0">
                            <a:solidFill>
                              <a:srgbClr val="E24CC9"/>
                            </a:solidFill>
                            <a:latin typeface="Cambria Math"/>
                          </a:rPr>
                          <m:t>𝟕</m:t>
                        </m:r>
                      </m:sub>
                    </m:sSub>
                  </m:oMath>
                </a14:m>
                <a:r>
                  <a:rPr lang="pl-PL" sz="3200" dirty="0" smtClean="0">
                    <a:solidFill>
                      <a:srgbClr val="FF0000"/>
                    </a:solidFill>
                  </a:rPr>
                  <a:t> </a:t>
                </a:r>
                <a:r>
                  <a:rPr lang="pl-PL" sz="3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=</a:t>
                </a:r>
                <a:r>
                  <a:rPr lang="pl-PL" sz="32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3200" b="1" i="1" smtClean="0">
                            <a:solidFill>
                              <a:srgbClr val="0065B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3200" b="1" i="1" smtClean="0">
                            <a:solidFill>
                              <a:srgbClr val="0065B0"/>
                            </a:solidFill>
                            <a:latin typeface="Cambria Math"/>
                          </a:rPr>
                          <m:t>𝟔𝟔</m:t>
                        </m:r>
                      </m:e>
                      <m:sub>
                        <m:r>
                          <a:rPr lang="pl-PL" sz="3200" b="1" i="1" smtClean="0">
                            <a:solidFill>
                              <a:srgbClr val="0065B0"/>
                            </a:solidFill>
                            <a:latin typeface="Cambria Math"/>
                          </a:rPr>
                          <m:t>𝟏𝟎</m:t>
                        </m:r>
                      </m:sub>
                    </m:sSub>
                  </m:oMath>
                </a14:m>
                <a:endParaRPr lang="pl-PL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6242" y="4142547"/>
                <a:ext cx="2687089" cy="584775"/>
              </a:xfrm>
              <a:prstGeom prst="rect">
                <a:avLst/>
              </a:prstGeom>
              <a:blipFill rotWithShape="1">
                <a:blip r:embed="rId2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771800" y="5443047"/>
            <a:ext cx="3600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Liczba w indeksie dolnym mówi nam w jakim systemie jest liczba.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V="1">
            <a:off x="4572000" y="4727323"/>
            <a:ext cx="506125" cy="715724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0"/>
          </p:cNvCxnSpPr>
          <p:nvPr/>
        </p:nvCxnSpPr>
        <p:spPr>
          <a:xfrm flipH="1" flipV="1">
            <a:off x="4135550" y="4727323"/>
            <a:ext cx="436450" cy="715724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Nazewnictwo i zapis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8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" y="2622684"/>
                <a:ext cx="9143999" cy="590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 dirty="0" smtClean="0">
                            <a:solidFill>
                              <a:srgbClr val="E24CC9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3200" b="0" i="1" dirty="0" smtClean="0">
                            <a:solidFill>
                              <a:srgbClr val="E24CC9"/>
                            </a:solidFill>
                            <a:latin typeface="Cambria Math"/>
                          </a:rPr>
                          <m:t>21053</m:t>
                        </m:r>
                      </m:e>
                      <m:sub>
                        <m:r>
                          <a:rPr lang="pl-PL" sz="3200" b="0" i="1" dirty="0" smtClean="0">
                            <a:solidFill>
                              <a:srgbClr val="E24CC9"/>
                            </a:solidFill>
                            <a:latin typeface="Cambria Math"/>
                          </a:rPr>
                          <m:t>6</m:t>
                        </m:r>
                      </m:sub>
                    </m:sSub>
                  </m:oMath>
                </a14:m>
                <a:r>
                  <a:rPr lang="pl-PL" sz="3200" dirty="0" smtClean="0">
                    <a:solidFill>
                      <a:srgbClr val="FF0000"/>
                    </a:solidFill>
                  </a:rPr>
                  <a:t> </a:t>
                </a:r>
                <a:r>
                  <a:rPr lang="pl-PL" sz="3200" dirty="0" smtClean="0">
                    <a:solidFill>
                      <a:srgbClr val="002060"/>
                    </a:solidFill>
                  </a:rPr>
                  <a:t>=</a:t>
                </a:r>
                <a:r>
                  <a:rPr lang="pl-PL" sz="32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 smtClean="0">
                            <a:solidFill>
                              <a:srgbClr val="0065B0"/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pl-PL" sz="3200" i="1" smtClean="0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p>
                            </m:sSup>
                            <m:r>
                              <a:rPr lang="pl-PL" sz="3200" i="1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5</m:t>
                                </m:r>
                                <m: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p>
                            </m:sSup>
                            <m:r>
                              <a:rPr lang="pl-PL" sz="3200" i="1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pl-PL" sz="3200" i="1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pl-PL" sz="3200" i="1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pl-PL" sz="3200" i="1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pl-PL" sz="3200" b="0" i="1" smtClean="0">
                                    <a:solidFill>
                                      <a:srgbClr val="0065B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pl-PL" sz="3200" b="0" i="1" smtClean="0">
                            <a:solidFill>
                              <a:srgbClr val="0065B0"/>
                            </a:solidFill>
                            <a:latin typeface="Cambria Math"/>
                          </a:rPr>
                          <m:t>10</m:t>
                        </m:r>
                      </m:sub>
                    </m:sSub>
                  </m:oMath>
                </a14:m>
                <a:endParaRPr lang="pl-PL" sz="22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2622684"/>
                <a:ext cx="9143999" cy="590418"/>
              </a:xfrm>
              <a:prstGeom prst="rect">
                <a:avLst/>
              </a:prstGeom>
              <a:blipFill rotWithShape="1">
                <a:blip r:embed="rId2"/>
                <a:stretch>
                  <a:fillRect t="-12371" b="-3299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076056" y="456138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kolejne potęgi szóstki</a:t>
            </a:r>
            <a:endParaRPr lang="pl-PL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H="1" flipV="1">
            <a:off x="5473478" y="3054733"/>
            <a:ext cx="790710" cy="1506650"/>
          </a:xfrm>
          <a:prstGeom prst="straightConnector1">
            <a:avLst/>
          </a:prstGeom>
          <a:ln w="19050">
            <a:solidFill>
              <a:srgbClr val="0065B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 3"/>
          <p:cNvSpPr/>
          <p:nvPr/>
        </p:nvSpPr>
        <p:spPr>
          <a:xfrm>
            <a:off x="1115616" y="2622684"/>
            <a:ext cx="871906" cy="364395"/>
          </a:xfrm>
          <a:prstGeom prst="arc">
            <a:avLst>
              <a:gd name="adj1" fmla="val 11165547"/>
              <a:gd name="adj2" fmla="val 21115265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Arc 13"/>
          <p:cNvSpPr/>
          <p:nvPr/>
        </p:nvSpPr>
        <p:spPr>
          <a:xfrm>
            <a:off x="679662" y="2415372"/>
            <a:ext cx="4180369" cy="792087"/>
          </a:xfrm>
          <a:prstGeom prst="arc">
            <a:avLst>
              <a:gd name="adj1" fmla="val 10944587"/>
              <a:gd name="adj2" fmla="val 21490669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Arc 14"/>
          <p:cNvSpPr/>
          <p:nvPr/>
        </p:nvSpPr>
        <p:spPr>
          <a:xfrm>
            <a:off x="179512" y="2262644"/>
            <a:ext cx="7560840" cy="1097215"/>
          </a:xfrm>
          <a:prstGeom prst="arc">
            <a:avLst>
              <a:gd name="adj1" fmla="val 10864365"/>
              <a:gd name="adj2" fmla="val 21526867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Arc 15"/>
          <p:cNvSpPr/>
          <p:nvPr/>
        </p:nvSpPr>
        <p:spPr>
          <a:xfrm>
            <a:off x="899593" y="2694693"/>
            <a:ext cx="2592288" cy="576064"/>
          </a:xfrm>
          <a:prstGeom prst="arc">
            <a:avLst>
              <a:gd name="adj1" fmla="val 264451"/>
              <a:gd name="adj2" fmla="val 10583815"/>
            </a:avLst>
          </a:prstGeom>
          <a:ln w="19050">
            <a:solidFill>
              <a:srgbClr val="00206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Arc 16"/>
          <p:cNvSpPr/>
          <p:nvPr/>
        </p:nvSpPr>
        <p:spPr>
          <a:xfrm>
            <a:off x="467048" y="2550677"/>
            <a:ext cx="5761136" cy="1008112"/>
          </a:xfrm>
          <a:prstGeom prst="arc">
            <a:avLst>
              <a:gd name="adj1" fmla="val 45812"/>
              <a:gd name="adj2" fmla="val 10738958"/>
            </a:avLst>
          </a:prstGeom>
          <a:ln w="19050">
            <a:solidFill>
              <a:srgbClr val="00206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3" name="Straight Arrow Connector 22"/>
          <p:cNvCxnSpPr>
            <a:stCxn id="10" idx="0"/>
          </p:cNvCxnSpPr>
          <p:nvPr/>
        </p:nvCxnSpPr>
        <p:spPr>
          <a:xfrm flipV="1">
            <a:off x="6264188" y="3054733"/>
            <a:ext cx="541437" cy="1506650"/>
          </a:xfrm>
          <a:prstGeom prst="straightConnector1">
            <a:avLst/>
          </a:prstGeom>
          <a:ln w="19050">
            <a:solidFill>
              <a:srgbClr val="0065B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0"/>
          </p:cNvCxnSpPr>
          <p:nvPr/>
        </p:nvCxnSpPr>
        <p:spPr>
          <a:xfrm flipV="1">
            <a:off x="6264188" y="3054733"/>
            <a:ext cx="1873585" cy="1506650"/>
          </a:xfrm>
          <a:prstGeom prst="straightConnector1">
            <a:avLst/>
          </a:prstGeom>
          <a:ln w="19050">
            <a:solidFill>
              <a:srgbClr val="0065B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0"/>
          </p:cNvCxnSpPr>
          <p:nvPr/>
        </p:nvCxnSpPr>
        <p:spPr>
          <a:xfrm flipH="1" flipV="1">
            <a:off x="4067946" y="3054733"/>
            <a:ext cx="2196242" cy="1506650"/>
          </a:xfrm>
          <a:prstGeom prst="straightConnector1">
            <a:avLst/>
          </a:prstGeom>
          <a:ln w="19050">
            <a:solidFill>
              <a:srgbClr val="0065B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0" idx="0"/>
          </p:cNvCxnSpPr>
          <p:nvPr/>
        </p:nvCxnSpPr>
        <p:spPr>
          <a:xfrm flipH="1" flipV="1">
            <a:off x="2695120" y="3064365"/>
            <a:ext cx="3569068" cy="1497018"/>
          </a:xfrm>
          <a:prstGeom prst="straightConnector1">
            <a:avLst/>
          </a:prstGeom>
          <a:ln w="19050">
            <a:solidFill>
              <a:srgbClr val="0065B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" y="5013176"/>
                <a:ext cx="91440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 smtClean="0">
                            <a:solidFill>
                              <a:srgbClr val="0065B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3200" b="0" i="1">
                            <a:solidFill>
                              <a:srgbClr val="0065B0"/>
                            </a:solidFill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pl-PL" sz="3200" i="1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3200" b="0" i="1" smtClean="0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3</m:t>
                            </m:r>
                            <m:r>
                              <a:rPr lang="pl-PL" sz="3200" b="0" i="1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pl-PL" sz="3200" b="0" i="1" smtClean="0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30</m:t>
                            </m:r>
                            <m:r>
                              <a:rPr lang="pl-PL" sz="3200" b="0" i="1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+0+2</m:t>
                            </m:r>
                            <m:r>
                              <a:rPr lang="pl-PL" sz="3200" b="0" i="1" smtClean="0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pl-PL" sz="3200" b="0" i="1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6+</m:t>
                            </m:r>
                            <m:r>
                              <a:rPr lang="pl-PL" sz="3200" b="0" i="1" smtClean="0">
                                <a:solidFill>
                                  <a:srgbClr val="0065B0"/>
                                </a:solidFill>
                                <a:latin typeface="Cambria Math"/>
                              </a:rPr>
                              <m:t>2592</m:t>
                            </m:r>
                          </m:e>
                        </m:d>
                      </m:e>
                      <m:sub>
                        <m:r>
                          <a:rPr lang="pl-PL" sz="3200" b="0" i="1">
                            <a:solidFill>
                              <a:srgbClr val="0065B0"/>
                            </a:solidFill>
                            <a:latin typeface="Cambria Math"/>
                          </a:rPr>
                          <m:t>10</m:t>
                        </m:r>
                      </m:sub>
                    </m:sSub>
                  </m:oMath>
                </a14:m>
                <a:r>
                  <a:rPr lang="pl-PL" sz="3200" dirty="0">
                    <a:solidFill>
                      <a:srgbClr val="0065B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>
                            <a:solidFill>
                              <a:srgbClr val="0065B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3200" b="0" i="1">
                            <a:solidFill>
                              <a:srgbClr val="0065B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pl-PL" sz="3200" b="0" i="1" smtClean="0">
                            <a:solidFill>
                              <a:srgbClr val="0065B0"/>
                            </a:solidFill>
                            <a:latin typeface="Cambria Math"/>
                          </a:rPr>
                          <m:t>2841</m:t>
                        </m:r>
                      </m:e>
                      <m:sub>
                        <m:r>
                          <a:rPr lang="pl-PL" sz="3200" b="0" i="1">
                            <a:solidFill>
                              <a:srgbClr val="0065B0"/>
                            </a:solidFill>
                            <a:latin typeface="Cambria Math"/>
                          </a:rPr>
                          <m:t>10</m:t>
                        </m:r>
                      </m:sub>
                    </m:sSub>
                  </m:oMath>
                </a14:m>
                <a:endParaRPr lang="pl-PL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013176"/>
                <a:ext cx="914400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Konwersja na system dziesiętny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7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78586" y="1424444"/>
                <a:ext cx="214571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solidFill>
                                <a:srgbClr val="0065B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3200" i="1">
                              <a:solidFill>
                                <a:srgbClr val="0065B0"/>
                              </a:solidFill>
                              <a:latin typeface="Cambria Math"/>
                            </a:rPr>
                            <m:t>2841</m:t>
                          </m:r>
                        </m:e>
                        <m:sub>
                          <m:r>
                            <a:rPr lang="pl-PL" sz="3200" i="1">
                              <a:solidFill>
                                <a:srgbClr val="0065B0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m:rPr>
                          <m:nor/>
                        </m:rPr>
                        <a:rPr lang="pl-PL" sz="3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sz="3200" i="1" dirty="0" smtClean="0">
                              <a:solidFill>
                                <a:srgbClr val="E24CC9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3200" b="0" i="1" dirty="0" smtClean="0">
                              <a:solidFill>
                                <a:srgbClr val="E24CC9"/>
                              </a:solidFill>
                              <a:latin typeface="Cambria Math"/>
                            </a:rPr>
                            <m:t>?</m:t>
                          </m:r>
                        </m:e>
                        <m:sub>
                          <m:r>
                            <a:rPr lang="pl-PL" sz="3200" i="1" dirty="0">
                              <a:solidFill>
                                <a:srgbClr val="E24CC9"/>
                              </a:solidFill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pl-PL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586" y="1424444"/>
                <a:ext cx="2145716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827584" y="2420888"/>
            <a:ext cx="3877985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804863" algn="l"/>
                <a:tab pos="1252538" algn="l"/>
                <a:tab pos="2243138" algn="l"/>
              </a:tabLst>
            </a:pPr>
            <a:r>
              <a:rPr lang="pl-PL" sz="3200" i="0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2841</a:t>
            </a:r>
            <a:r>
              <a:rPr lang="pl-PL" sz="3200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l-PL" sz="32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	</a:t>
            </a:r>
            <a:r>
              <a:rPr lang="pl-PL" sz="3200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32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473</a:t>
            </a:r>
            <a:r>
              <a:rPr lang="pl-P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reszty 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pl-PL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804863" algn="l"/>
                <a:tab pos="1252538" algn="l"/>
                <a:tab pos="2243138" algn="l"/>
              </a:tabLst>
            </a:pP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473	</a:t>
            </a:r>
            <a:r>
              <a:rPr lang="pl-PL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pl-P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=</a:t>
            </a:r>
            <a:r>
              <a:rPr lang="pl-PL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78 	</a:t>
            </a:r>
            <a:r>
              <a:rPr lang="pl-P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reszty</a:t>
            </a:r>
            <a:r>
              <a:rPr lang="pl-PL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pl-PL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804863" algn="l"/>
                <a:tab pos="1252538" algn="l"/>
                <a:tab pos="2243138" algn="l"/>
              </a:tabLst>
            </a:pP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78	</a:t>
            </a:r>
            <a:r>
              <a:rPr lang="pl-PL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l-PL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	</a:t>
            </a:r>
            <a:r>
              <a:rPr lang="pl-P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13 	</a:t>
            </a:r>
            <a:r>
              <a:rPr lang="pl-P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reszty</a:t>
            </a:r>
            <a:r>
              <a:rPr lang="pl-PL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pl-PL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804863" algn="l"/>
                <a:tab pos="1252538" algn="l"/>
                <a:tab pos="2243138" algn="l"/>
              </a:tabLst>
            </a:pP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	</a:t>
            </a:r>
            <a:r>
              <a:rPr lang="pl-PL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	</a:t>
            </a:r>
            <a:r>
              <a:rPr lang="pl-PL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	</a:t>
            </a:r>
            <a:r>
              <a:rPr lang="pl-P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reszty</a:t>
            </a:r>
            <a:r>
              <a:rPr lang="pl-PL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>
              <a:tabLst>
                <a:tab pos="804863" algn="l"/>
                <a:tab pos="1252538" algn="l"/>
                <a:tab pos="2243138" algn="l"/>
              </a:tabLst>
            </a:pP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	</a:t>
            </a:r>
            <a:r>
              <a:rPr lang="pl-PL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	</a:t>
            </a:r>
            <a:r>
              <a:rPr lang="pl-PL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pl-PL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reszty</a:t>
            </a:r>
            <a:r>
              <a:rPr lang="pl-PL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3200" dirty="0" smtClean="0">
                <a:solidFill>
                  <a:srgbClr val="0070C0"/>
                </a:solidFill>
              </a:rPr>
              <a:t>	</a:t>
            </a:r>
            <a:endParaRPr lang="pl-PL" sz="3200" dirty="0">
              <a:solidFill>
                <a:srgbClr val="0070C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475656" y="2780928"/>
            <a:ext cx="1209160" cy="36004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1360365" y="3257999"/>
            <a:ext cx="1209160" cy="36004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350232" y="3789040"/>
            <a:ext cx="1209160" cy="36004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350232" y="4293096"/>
            <a:ext cx="1209160" cy="36004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1350232" y="4795413"/>
            <a:ext cx="1209160" cy="36004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48081" y="5155453"/>
            <a:ext cx="804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Koniec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167631" y="2420888"/>
            <a:ext cx="332361" cy="2626553"/>
          </a:xfrm>
          <a:prstGeom prst="roundRect">
            <a:avLst/>
          </a:prstGeom>
          <a:noFill/>
          <a:ln>
            <a:solidFill>
              <a:srgbClr val="E24C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Straight Arrow Connector 18"/>
          <p:cNvCxnSpPr>
            <a:stCxn id="13" idx="3"/>
          </p:cNvCxnSpPr>
          <p:nvPr/>
        </p:nvCxnSpPr>
        <p:spPr>
          <a:xfrm>
            <a:off x="4499992" y="3734165"/>
            <a:ext cx="432048" cy="0"/>
          </a:xfrm>
          <a:prstGeom prst="straightConnector1">
            <a:avLst/>
          </a:prstGeom>
          <a:ln w="19050">
            <a:solidFill>
              <a:srgbClr val="E24CC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031727" y="3438019"/>
                <a:ext cx="307545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3200" i="1" smtClean="0">
                              <a:solidFill>
                                <a:srgbClr val="0065B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3200" i="1">
                              <a:solidFill>
                                <a:srgbClr val="0065B0"/>
                              </a:solidFill>
                              <a:latin typeface="Cambria Math"/>
                            </a:rPr>
                            <m:t>2841</m:t>
                          </m:r>
                        </m:e>
                        <m:sub>
                          <m:r>
                            <a:rPr lang="pl-PL" sz="3200" i="1">
                              <a:solidFill>
                                <a:srgbClr val="0065B0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m:rPr>
                          <m:nor/>
                        </m:rPr>
                        <a:rPr lang="pl-PL" sz="3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pl-PL" sz="3200" i="1" dirty="0" smtClean="0">
                              <a:solidFill>
                                <a:srgbClr val="E24CC9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3200" b="0" i="1" dirty="0" smtClean="0">
                              <a:solidFill>
                                <a:srgbClr val="E24CC9"/>
                              </a:solidFill>
                              <a:latin typeface="Cambria Math"/>
                            </a:rPr>
                            <m:t>21053</m:t>
                          </m:r>
                        </m:e>
                        <m:sub>
                          <m:r>
                            <a:rPr lang="pl-PL" sz="3200" i="1" dirty="0">
                              <a:solidFill>
                                <a:srgbClr val="E24CC9"/>
                              </a:solidFill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pl-PL" sz="32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727" y="3438019"/>
                <a:ext cx="3075457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Konwersja z systemu dziesiętnego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5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3" grpId="0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60648"/>
            <a:ext cx="9143999" cy="1008112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 gdyby wymyślili 13? </a:t>
            </a:r>
            <a:r>
              <a:rPr lang="pl-PL" sz="36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A gdyby wymyślili 10?</a:t>
            </a:r>
            <a:endParaRPr lang="pl-PL" sz="3600" b="1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491880" y="1124745"/>
            <a:ext cx="877935" cy="5184576"/>
          </a:xfrm>
        </p:spPr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1A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1B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1C</a:t>
            </a:r>
          </a:p>
          <a:p>
            <a:pPr marL="0" indent="0" algn="r">
              <a:buNone/>
            </a:pPr>
            <a:r>
              <a:rPr lang="pl-PL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pl-PL" b="1" dirty="0">
              <a:solidFill>
                <a:srgbClr val="E24CC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63841" y="1124744"/>
            <a:ext cx="816271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marL="0" indent="0">
              <a:buFont typeface="Arial" pitchFamily="34" charset="0"/>
              <a:buNone/>
            </a:pPr>
            <a:r>
              <a:rPr lang="pl-PL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  <a:p>
            <a:pPr marL="0" indent="0">
              <a:buFont typeface="Arial" pitchFamily="34" charset="0"/>
              <a:buNone/>
            </a:pP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199654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Co prawda użyliśmy już wszystkie znane cyfry, ale w systemie trzynastkowym jest ich przecież trzynaście</a:t>
            </a:r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l-PL" sz="16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2483768" y="1124744"/>
            <a:ext cx="1800200" cy="1368152"/>
          </a:xfrm>
          <a:prstGeom prst="leftBrace">
            <a:avLst>
              <a:gd name="adj1" fmla="val 29958"/>
              <a:gd name="adj2" fmla="val 47768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1263417" y="2510319"/>
            <a:ext cx="1436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brakujące trzy cyferki wykorzystamy 3 literki.</a:t>
            </a:r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3798" y="1340768"/>
            <a:ext cx="2022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B A</a:t>
            </a:r>
            <a:r>
              <a:rPr lang="pl-PL" sz="3200" dirty="0" smtClean="0">
                <a:solidFill>
                  <a:srgbClr val="FF0000"/>
                </a:solidFill>
              </a:rPr>
              <a:t> </a:t>
            </a:r>
            <a:r>
              <a:rPr lang="pl-PL" sz="3200" dirty="0" smtClean="0">
                <a:solidFill>
                  <a:schemeClr val="bg1">
                    <a:lumMod val="50000"/>
                  </a:schemeClr>
                </a:solidFill>
              </a:rPr>
              <a:t>=</a:t>
            </a:r>
            <a:r>
              <a:rPr lang="pl-PL" sz="3200" dirty="0" smtClean="0">
                <a:solidFill>
                  <a:srgbClr val="0070C0"/>
                </a:solidFill>
              </a:rPr>
              <a:t> </a:t>
            </a:r>
            <a:r>
              <a:rPr lang="pl-PL" sz="3200" b="1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153</a:t>
            </a:r>
            <a:endParaRPr lang="pl-PL" sz="2200" b="1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10690" y="2349922"/>
            <a:ext cx="1065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Jedenaście jedności</a:t>
            </a:r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Arrow Connector 24"/>
          <p:cNvCxnSpPr>
            <a:stCxn id="24" idx="0"/>
          </p:cNvCxnSpPr>
          <p:nvPr/>
        </p:nvCxnSpPr>
        <p:spPr>
          <a:xfrm flipH="1" flipV="1">
            <a:off x="7610693" y="1790614"/>
            <a:ext cx="532880" cy="55930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59360" y="3717032"/>
            <a:ext cx="194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Gdy braknie cyferek to tworzymy liczbę dwucyfrową.</a:t>
            </a:r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84168" y="234549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Dwanaście trzynastek</a:t>
            </a:r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Arrow Connector 44"/>
          <p:cNvCxnSpPr>
            <a:stCxn id="44" idx="0"/>
          </p:cNvCxnSpPr>
          <p:nvPr/>
        </p:nvCxnSpPr>
        <p:spPr>
          <a:xfrm flipV="1">
            <a:off x="6624228" y="1786182"/>
            <a:ext cx="540060" cy="55931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eft Brace 25"/>
          <p:cNvSpPr/>
          <p:nvPr/>
        </p:nvSpPr>
        <p:spPr>
          <a:xfrm>
            <a:off x="2483769" y="2510319"/>
            <a:ext cx="1798644" cy="918681"/>
          </a:xfrm>
          <a:prstGeom prst="leftBrace">
            <a:avLst>
              <a:gd name="adj1" fmla="val 20192"/>
              <a:gd name="adj2" fmla="val 59617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2" name="Straight Arrow Connector 11"/>
          <p:cNvCxnSpPr>
            <a:stCxn id="36" idx="3"/>
          </p:cNvCxnSpPr>
          <p:nvPr/>
        </p:nvCxnSpPr>
        <p:spPr>
          <a:xfrm flipV="1">
            <a:off x="2699792" y="3717032"/>
            <a:ext cx="1224136" cy="415499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6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6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4" grpId="0"/>
      <p:bldP spid="16" grpId="0"/>
      <p:bldP spid="24" grpId="0"/>
      <p:bldP spid="36" grpId="0"/>
      <p:bldP spid="44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7864" y="2279774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3200" dirty="0" smtClean="0"/>
              <a:t>162536</a:t>
            </a:r>
            <a:r>
              <a:rPr lang="pl-PL" sz="3200" baseline="-25000" dirty="0" smtClean="0"/>
              <a:t>7</a:t>
            </a:r>
            <a:endParaRPr lang="pl-PL" sz="3200" dirty="0" smtClean="0"/>
          </a:p>
          <a:p>
            <a:pPr algn="r"/>
            <a:r>
              <a:rPr lang="pl-PL" sz="3200" dirty="0" smtClean="0"/>
              <a:t>+  65236</a:t>
            </a:r>
            <a:r>
              <a:rPr lang="pl-PL" sz="3200" baseline="-25000" dirty="0" smtClean="0"/>
              <a:t>7</a:t>
            </a:r>
            <a:endParaRPr lang="pl-PL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666757" y="3356992"/>
            <a:ext cx="1913355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28184" y="194169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6+6=12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=(7+5)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=15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33544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5</a:t>
            </a:r>
            <a:endParaRPr lang="pl-PL" dirty="0"/>
          </a:p>
        </p:txBody>
      </p:sp>
      <p:sp>
        <p:nvSpPr>
          <p:cNvPr id="11" name="TextBox 10"/>
          <p:cNvSpPr txBox="1"/>
          <p:nvPr/>
        </p:nvSpPr>
        <p:spPr>
          <a:xfrm>
            <a:off x="4788024" y="20951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75424" y="2420888"/>
            <a:ext cx="202370" cy="864096"/>
          </a:xfrm>
          <a:prstGeom prst="roundRect">
            <a:avLst>
              <a:gd name="adj" fmla="val 1414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4" name="Straight Arrow Connector 13"/>
          <p:cNvCxnSpPr>
            <a:stCxn id="12" idx="3"/>
            <a:endCxn id="9" idx="1"/>
          </p:cNvCxnSpPr>
          <p:nvPr/>
        </p:nvCxnSpPr>
        <p:spPr>
          <a:xfrm flipV="1">
            <a:off x="5277794" y="2126357"/>
            <a:ext cx="950390" cy="7265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228184" y="232420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1+3+3=7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=10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70457" y="335442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0</a:t>
            </a:r>
            <a:endParaRPr lang="pl-PL" dirty="0"/>
          </a:p>
        </p:txBody>
      </p:sp>
      <p:sp>
        <p:nvSpPr>
          <p:cNvPr id="19" name="TextBox 18"/>
          <p:cNvSpPr txBox="1"/>
          <p:nvPr/>
        </p:nvSpPr>
        <p:spPr>
          <a:xfrm>
            <a:off x="4597439" y="21021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58876" y="2132856"/>
            <a:ext cx="202370" cy="1152128"/>
          </a:xfrm>
          <a:prstGeom prst="roundRect">
            <a:avLst>
              <a:gd name="adj" fmla="val 1414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1" name="Straight Arrow Connector 20"/>
          <p:cNvCxnSpPr>
            <a:stCxn id="20" idx="3"/>
            <a:endCxn id="17" idx="1"/>
          </p:cNvCxnSpPr>
          <p:nvPr/>
        </p:nvCxnSpPr>
        <p:spPr>
          <a:xfrm flipV="1">
            <a:off x="5061246" y="2508872"/>
            <a:ext cx="1166938" cy="20004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28184" y="272221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1+5+2=8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=(7+1)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=11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45811" y="334828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1</a:t>
            </a:r>
            <a:endParaRPr lang="pl-PL" dirty="0"/>
          </a:p>
        </p:txBody>
      </p:sp>
      <p:sp>
        <p:nvSpPr>
          <p:cNvPr id="28" name="TextBox 27"/>
          <p:cNvSpPr txBox="1"/>
          <p:nvPr/>
        </p:nvSpPr>
        <p:spPr>
          <a:xfrm>
            <a:off x="4394968" y="21021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658282" y="2132856"/>
            <a:ext cx="180000" cy="1152128"/>
          </a:xfrm>
          <a:prstGeom prst="roundRect">
            <a:avLst>
              <a:gd name="adj" fmla="val 1414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0" name="Straight Arrow Connector 29"/>
          <p:cNvCxnSpPr>
            <a:stCxn id="29" idx="3"/>
            <a:endCxn id="26" idx="1"/>
          </p:cNvCxnSpPr>
          <p:nvPr/>
        </p:nvCxnSpPr>
        <p:spPr>
          <a:xfrm>
            <a:off x="4838282" y="2708920"/>
            <a:ext cx="1389902" cy="19795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228184" y="313167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1+2+5=8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=(7+1)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=11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68676" y="334828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1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4201308" y="21036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455811" y="2137792"/>
            <a:ext cx="180000" cy="1152128"/>
          </a:xfrm>
          <a:prstGeom prst="roundRect">
            <a:avLst>
              <a:gd name="adj" fmla="val 14147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2" name="Straight Arrow Connector 41"/>
          <p:cNvCxnSpPr>
            <a:stCxn id="41" idx="3"/>
            <a:endCxn id="38" idx="1"/>
          </p:cNvCxnSpPr>
          <p:nvPr/>
        </p:nvCxnSpPr>
        <p:spPr>
          <a:xfrm>
            <a:off x="4635811" y="2713856"/>
            <a:ext cx="1592373" cy="602486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228184" y="350100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1+6+6=13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=(7+6)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=16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62545" y="335699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6</a:t>
            </a:r>
            <a:endParaRPr lang="pl-PL" dirty="0"/>
          </a:p>
        </p:txBody>
      </p:sp>
      <p:sp>
        <p:nvSpPr>
          <p:cNvPr id="50" name="TextBox 49"/>
          <p:cNvSpPr txBox="1"/>
          <p:nvPr/>
        </p:nvSpPr>
        <p:spPr>
          <a:xfrm>
            <a:off x="3999867" y="21036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269073" y="2137792"/>
            <a:ext cx="180000" cy="1152128"/>
          </a:xfrm>
          <a:prstGeom prst="roundRect">
            <a:avLst>
              <a:gd name="adj" fmla="val 1414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52" name="Straight Arrow Connector 51"/>
          <p:cNvCxnSpPr>
            <a:stCxn id="51" idx="3"/>
            <a:endCxn id="48" idx="1"/>
          </p:cNvCxnSpPr>
          <p:nvPr/>
        </p:nvCxnSpPr>
        <p:spPr>
          <a:xfrm>
            <a:off x="4449073" y="2713856"/>
            <a:ext cx="1779111" cy="971818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228184" y="389106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1+1=2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=2</a:t>
            </a:r>
            <a:r>
              <a:rPr lang="pl-PL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62920" y="335699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 smtClean="0"/>
              <a:t>2</a:t>
            </a:r>
            <a:endParaRPr lang="pl-PL" dirty="0"/>
          </a:p>
        </p:txBody>
      </p:sp>
      <p:sp>
        <p:nvSpPr>
          <p:cNvPr id="61" name="Rounded Rectangle 60"/>
          <p:cNvSpPr/>
          <p:nvPr/>
        </p:nvSpPr>
        <p:spPr>
          <a:xfrm>
            <a:off x="4060710" y="2146146"/>
            <a:ext cx="180000" cy="661752"/>
          </a:xfrm>
          <a:prstGeom prst="roundRect">
            <a:avLst>
              <a:gd name="adj" fmla="val 14147"/>
            </a:avLst>
          </a:prstGeom>
          <a:noFill/>
          <a:ln>
            <a:solidFill>
              <a:srgbClr val="E24C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2" name="Straight Arrow Connector 61"/>
          <p:cNvCxnSpPr>
            <a:stCxn id="61" idx="3"/>
            <a:endCxn id="58" idx="1"/>
          </p:cNvCxnSpPr>
          <p:nvPr/>
        </p:nvCxnSpPr>
        <p:spPr>
          <a:xfrm>
            <a:off x="4240710" y="2477022"/>
            <a:ext cx="1987474" cy="1598706"/>
          </a:xfrm>
          <a:prstGeom prst="straightConnector1">
            <a:avLst/>
          </a:prstGeom>
          <a:ln w="19050">
            <a:solidFill>
              <a:srgbClr val="E24CC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3" name="TextBox 1042"/>
          <p:cNvSpPr txBox="1"/>
          <p:nvPr/>
        </p:nvSpPr>
        <p:spPr>
          <a:xfrm>
            <a:off x="5206418" y="35698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7</a:t>
            </a:r>
            <a:endParaRPr lang="pl-PL" dirty="0"/>
          </a:p>
        </p:txBody>
      </p:sp>
      <p:sp>
        <p:nvSpPr>
          <p:cNvPr id="4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Dodawanie pisemne w innych systemach liczbowych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6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75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2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75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250"/>
                            </p:stCondLst>
                            <p:childTnLst>
                              <p:par>
                                <p:cTn id="50" presetID="10" presetClass="exit" presetSubtype="0" fill="hold" grpId="1" nodeType="after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75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2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1750"/>
                            </p:stCondLst>
                            <p:childTnLst>
                              <p:par>
                                <p:cTn id="76" presetID="10" presetClass="exit" presetSubtype="0" fill="hold" grpId="1" nodeType="after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625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7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875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250"/>
                            </p:stCondLst>
                            <p:childTnLst>
                              <p:par>
                                <p:cTn id="102" presetID="10" presetClass="exit" presetSubtype="0" fill="hold" grpId="1" nodeType="after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475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725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8750"/>
                            </p:stCondLst>
                            <p:childTnLst>
                              <p:par>
                                <p:cTn id="128" presetID="10" presetClass="exit" presetSubtype="0" fill="hold" grpId="1" nodeType="after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1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3250"/>
                            </p:stCondLst>
                            <p:childTnLst>
                              <p:par>
                                <p:cTn id="1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5750"/>
                            </p:stCondLst>
                            <p:childTnLst>
                              <p:par>
                                <p:cTn id="150" presetID="10" presetClass="exit" presetSubtype="0" fill="hold" grpId="1" nodeType="after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8500"/>
                            </p:stCondLst>
                            <p:childTnLst>
                              <p:par>
                                <p:cTn id="1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2" grpId="1" animBg="1"/>
      <p:bldP spid="17" grpId="0"/>
      <p:bldP spid="18" grpId="0"/>
      <p:bldP spid="19" grpId="0"/>
      <p:bldP spid="20" grpId="0" animBg="1"/>
      <p:bldP spid="20" grpId="1" animBg="1"/>
      <p:bldP spid="26" grpId="0"/>
      <p:bldP spid="27" grpId="0"/>
      <p:bldP spid="28" grpId="0"/>
      <p:bldP spid="29" grpId="0" animBg="1"/>
      <p:bldP spid="29" grpId="1" animBg="1"/>
      <p:bldP spid="38" grpId="0"/>
      <p:bldP spid="39" grpId="0"/>
      <p:bldP spid="40" grpId="0"/>
      <p:bldP spid="41" grpId="0" animBg="1"/>
      <p:bldP spid="41" grpId="1" animBg="1"/>
      <p:bldP spid="48" grpId="0"/>
      <p:bldP spid="49" grpId="0"/>
      <p:bldP spid="50" grpId="0"/>
      <p:bldP spid="51" grpId="0" animBg="1"/>
      <p:bldP spid="51" grpId="1" animBg="1"/>
      <p:bldP spid="58" grpId="0"/>
      <p:bldP spid="59" grpId="0"/>
      <p:bldP spid="61" grpId="0" animBg="1"/>
      <p:bldP spid="6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bg1">
              <a:lumMod val="50000"/>
            </a:schemeClr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5257</TotalTime>
  <Words>801</Words>
  <Application>Microsoft Office PowerPoint</Application>
  <PresentationFormat>Pokaz na ekranie (4:3)</PresentationFormat>
  <Paragraphs>219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Office Theme</vt:lpstr>
      <vt:lpstr>Prezentacja programu PowerPoint</vt:lpstr>
      <vt:lpstr>Prezentacja programu PowerPoint</vt:lpstr>
      <vt:lpstr>A gdyby wymyślili 7? A gdyby wymyślili 10?</vt:lpstr>
      <vt:lpstr>A gdyby wymyślili 7? A gdyby wymyślili 10?</vt:lpstr>
      <vt:lpstr>Prezentacja programu PowerPoint</vt:lpstr>
      <vt:lpstr>Prezentacja programu PowerPoint</vt:lpstr>
      <vt:lpstr>Prezentacja programu PowerPoint</vt:lpstr>
      <vt:lpstr>A gdyby wymyślili 13? A gdyby wymyślili 10?</vt:lpstr>
      <vt:lpstr>Prezentacja programu PowerPoint</vt:lpstr>
      <vt:lpstr>Prezentacja programu PowerPoint</vt:lpstr>
      <vt:lpstr>Dlaczego Arabowie stworzyli 10 cyfr?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Piąte działanie arytmetyczne</dc:title>
  <dc:creator>Tomasz Herud</dc:creator>
  <cp:lastModifiedBy>EWA</cp:lastModifiedBy>
  <cp:revision>276</cp:revision>
  <dcterms:created xsi:type="dcterms:W3CDTF">2011-09-20T14:55:16Z</dcterms:created>
  <dcterms:modified xsi:type="dcterms:W3CDTF">2012-11-29T17:53:56Z</dcterms:modified>
</cp:coreProperties>
</file>