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4" r:id="rId2"/>
    <p:sldId id="271" r:id="rId3"/>
    <p:sldId id="284" r:id="rId4"/>
    <p:sldId id="285" r:id="rId5"/>
    <p:sldId id="286" r:id="rId6"/>
    <p:sldId id="290" r:id="rId7"/>
    <p:sldId id="282" r:id="rId8"/>
    <p:sldId id="283" r:id="rId9"/>
    <p:sldId id="289" r:id="rId10"/>
    <p:sldId id="287" r:id="rId11"/>
    <p:sldId id="291" r:id="rId12"/>
    <p:sldId id="293" r:id="rId13"/>
    <p:sldId id="288" r:id="rId14"/>
    <p:sldId id="292" r:id="rId15"/>
    <p:sldId id="294" r:id="rId16"/>
    <p:sldId id="295" r:id="rId17"/>
    <p:sldId id="296" r:id="rId18"/>
    <p:sldId id="297" r:id="rId19"/>
    <p:sldId id="298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5B0"/>
    <a:srgbClr val="B7CFDC"/>
    <a:srgbClr val="C0C0C0"/>
    <a:srgbClr val="385D8A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286" autoAdjust="0"/>
  </p:normalViewPr>
  <p:slideViewPr>
    <p:cSldViewPr>
      <p:cViewPr>
        <p:scale>
          <a:sx n="78" d="100"/>
          <a:sy n="78" d="100"/>
        </p:scale>
        <p:origin x="-9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E2E33-82C3-4233-8F94-D8708745D1FB}" type="datetimeFigureOut">
              <a:rPr lang="pl-PL" smtClean="0"/>
              <a:pPr/>
              <a:t>2012-11-21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Projekt „MATEMATYKA INNEGO WYMIARU – organizacja Matematycznych Mistrzostw Polski Dzieci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860D4-DDA3-44C3-8711-402E764FEE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6292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2908A-A6A7-401E-9D67-13EA2CC73131}" type="datetimeFigureOut">
              <a:rPr lang="pl-PL" smtClean="0"/>
              <a:pPr/>
              <a:t>2012-11-21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Projekt „MATEMATYKA INNEGO WYMIARU – organizacja Matematycznych Mistrzostw Polski Dzieci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BBC1A-A975-42D7-B4E7-03E6A4F762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4590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0C2-FCCA-4C01-ACFE-4EEEA8C1A94D}" type="datetime1">
              <a:rPr lang="pl-PL" smtClean="0"/>
              <a:pPr/>
              <a:t>2012-11-21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0FF0-1A3A-44B0-9CEE-20D5FED14AF2}" type="datetime1">
              <a:rPr lang="pl-PL" smtClean="0"/>
              <a:pPr/>
              <a:t>2012-11-21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7AF7-59DE-4EEF-91CF-98A55D9E19F6}" type="datetime1">
              <a:rPr lang="pl-PL" smtClean="0"/>
              <a:pPr/>
              <a:t>2012-11-21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560-D6F9-4D76-ADB3-EAF21F06D122}" type="datetime1">
              <a:rPr lang="pl-PL" smtClean="0"/>
              <a:pPr/>
              <a:t>2012-11-21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60B-6ABE-4B03-9321-2C425A6123D0}" type="datetime1">
              <a:rPr lang="pl-PL" smtClean="0"/>
              <a:pPr/>
              <a:t>2012-11-21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C852-C899-4F45-8A61-67D1A186008B}" type="datetime1">
              <a:rPr lang="pl-PL" smtClean="0"/>
              <a:pPr/>
              <a:t>2012-11-21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B63B-BD2D-4E73-91C6-B00266810AA3}" type="datetime1">
              <a:rPr lang="pl-PL" smtClean="0"/>
              <a:pPr/>
              <a:t>2012-11-21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034-8565-4845-91D9-7193DF654730}" type="datetime1">
              <a:rPr lang="pl-PL" smtClean="0"/>
              <a:pPr/>
              <a:t>2012-11-21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59AA-EABF-4AEB-AFA9-8D69E65AE089}" type="datetime1">
              <a:rPr lang="pl-PL" smtClean="0"/>
              <a:pPr/>
              <a:t>2012-11-21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14B-37BB-45F2-A39C-CE402A40D276}" type="datetime1">
              <a:rPr lang="pl-PL" smtClean="0"/>
              <a:pPr/>
              <a:t>2012-11-21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3FA-2E87-40E1-82B4-A5AB76C68289}" type="datetime1">
              <a:rPr lang="pl-PL" smtClean="0"/>
              <a:pPr/>
              <a:t>2012-11-21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13EC-DF93-4AF1-9575-DC96BA9D32E6}" type="datetime1">
              <a:rPr lang="pl-PL" smtClean="0"/>
              <a:pPr/>
              <a:t>2012-11-21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8.png"/><Relationship Id="rId5" Type="http://schemas.openxmlformats.org/officeDocument/2006/relationships/image" Target="../media/image120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35496" y="72008"/>
            <a:ext cx="9054932" cy="836712"/>
            <a:chOff x="35496" y="72008"/>
            <a:chExt cx="9054932" cy="836712"/>
          </a:xfrm>
        </p:grpSpPr>
        <p:cxnSp>
          <p:nvCxnSpPr>
            <p:cNvPr id="6" name="Łącznik prostoliniowy 5"/>
            <p:cNvCxnSpPr/>
            <p:nvPr/>
          </p:nvCxnSpPr>
          <p:spPr>
            <a:xfrm>
              <a:off x="35496" y="908720"/>
              <a:ext cx="9054932" cy="0"/>
            </a:xfrm>
            <a:prstGeom prst="line">
              <a:avLst/>
            </a:prstGeom>
            <a:ln w="25400" cmpd="thickThin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rostokąt 6"/>
            <p:cNvSpPr/>
            <p:nvPr/>
          </p:nvSpPr>
          <p:spPr>
            <a:xfrm>
              <a:off x="35496" y="72008"/>
              <a:ext cx="9054932" cy="7647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8" name="Obraz 7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71813" y="117279"/>
              <a:ext cx="1602849" cy="6686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" name="Obraz 8"/>
            <p:cNvPicPr/>
            <p:nvPr/>
          </p:nvPicPr>
          <p:blipFill>
            <a:blip r:embed="rId3"/>
            <a:srcRect t="18350" b="21687"/>
            <a:stretch>
              <a:fillRect/>
            </a:stretch>
          </p:blipFill>
          <p:spPr bwMode="auto">
            <a:xfrm>
              <a:off x="318169" y="116632"/>
              <a:ext cx="2132940" cy="6292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" name="Picture 2" descr="D:\EWA\materiały reklamowe\elitmat_loga\elitmat biał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285" y="117014"/>
              <a:ext cx="2284763" cy="69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D:\=MIW=\KOLORY\logo_miw_bial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606" y="96994"/>
              <a:ext cx="1224135" cy="667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3568" y="2636912"/>
            <a:ext cx="7776000" cy="1440000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Złoty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b="1" dirty="0" smtClean="0">
                <a:solidFill>
                  <a:srgbClr val="B7CF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srebrny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podział odcinka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63" y="1556792"/>
            <a:ext cx="300374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0" y="2292425"/>
                <a:ext cx="3528392" cy="2288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Stosunek długości odpowiadających sobie boków kolejnych arkuszy papieru jest równy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l-PL" sz="28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pl-PL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92425"/>
                <a:ext cx="3528392" cy="2288703"/>
              </a:xfrm>
              <a:prstGeom prst="rect">
                <a:avLst/>
              </a:prstGeom>
              <a:blipFill rotWithShape="1">
                <a:blip r:embed="rId3"/>
                <a:stretch>
                  <a:fillRect l="-3454" t="-2667" r="-5354" b="-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Proporcja A4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987824" y="3356992"/>
                <a:ext cx="3057054" cy="1027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pl-PL" sz="3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sz="3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pl-PL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pl-PL" sz="32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pl-PL" sz="32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l-PL" sz="32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pl-PL" sz="3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sz="3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sz="32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pl-PL" sz="3200" i="1" smtClean="0">
                              <a:solidFill>
                                <a:srgbClr val="FF00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pl-PL" sz="32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356992"/>
                <a:ext cx="3057054" cy="10273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1398040" y="2780928"/>
            <a:ext cx="2606400" cy="0"/>
          </a:xfrm>
          <a:prstGeom prst="line">
            <a:avLst/>
          </a:prstGeom>
          <a:ln w="1905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98040" y="2996952"/>
            <a:ext cx="6292800" cy="0"/>
          </a:xfrm>
          <a:prstGeom prst="line">
            <a:avLst/>
          </a:prstGeom>
          <a:ln w="190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04440" y="2780928"/>
            <a:ext cx="2606400" cy="0"/>
          </a:xfrm>
          <a:prstGeom prst="line">
            <a:avLst/>
          </a:prstGeom>
          <a:ln w="19050">
            <a:solidFill>
              <a:srgbClr val="0070C0"/>
            </a:solidFill>
            <a:headEnd type="oval"/>
            <a:tailEnd type="oval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10840" y="2774302"/>
            <a:ext cx="1080000" cy="0"/>
          </a:xfrm>
          <a:prstGeom prst="line">
            <a:avLst/>
          </a:prstGeom>
          <a:ln w="19050">
            <a:solidFill>
              <a:srgbClr val="FF00F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B7CF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Srebrny</a:t>
            </a: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podział odcinka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852936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spc="300" dirty="0" smtClean="0">
                <a:solidFill>
                  <a:srgbClr val="0065B0"/>
                </a:solidFill>
                <a:latin typeface="Times New Roman" pitchFamily="18" charset="0"/>
                <a:cs typeface="Times New Roman" pitchFamily="18" charset="0"/>
              </a:rPr>
              <a:t>Zadanie dla uczniów:</a:t>
            </a:r>
          </a:p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Znajdź wartość liczbową srebrnej liczby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987824" y="1628800"/>
                <a:ext cx="3057054" cy="1027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pl-PL" sz="3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sz="3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pl-PL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pl-PL" sz="32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pl-PL" sz="32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l-PL" sz="32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pl-PL" sz="3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sz="3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sz="32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pl-PL" sz="3200" i="1" smtClean="0">
                              <a:solidFill>
                                <a:srgbClr val="FF00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pl-PL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628800"/>
                <a:ext cx="3057054" cy="10273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7504" y="4005064"/>
                <a:ext cx="8928992" cy="1615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800" b="1" dirty="0" smtClean="0">
                    <a:latin typeface="Times New Roman" pitchFamily="18" charset="0"/>
                    <a:cs typeface="Times New Roman" pitchFamily="18" charset="0"/>
                  </a:rPr>
                  <a:t>Odpowiedź: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l-PL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pl-PL" sz="2800" i="1" dirty="0" smtClean="0">
                        <a:latin typeface="Cambria Math"/>
                      </a:rPr>
                      <m:t>=</m:t>
                    </m:r>
                    <m:r>
                      <a:rPr lang="pl-PL" sz="28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l-PL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2+</m:t>
                    </m:r>
                    <m:f>
                      <m:fPr>
                        <m:ctrlPr>
                          <a:rPr lang="pl-PL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sz="28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den>
                    </m:f>
                  </m:oMath>
                </a14:m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pl-PL" sz="2800" b="0" i="1" dirty="0" smtClean="0">
                          <a:latin typeface="Cambria Math"/>
                        </a:rPr>
                        <m:t>=1+</m:t>
                      </m:r>
                      <m:rad>
                        <m:radPr>
                          <m:degHide m:val="on"/>
                          <m:ctrlPr>
                            <a:rPr lang="pl-PL" sz="2800" b="0" i="1" dirty="0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l-PL" sz="2800" b="0" i="1" dirty="0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pl-PL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005064"/>
                <a:ext cx="8928992" cy="1615507"/>
              </a:xfrm>
              <a:prstGeom prst="rect">
                <a:avLst/>
              </a:prstGeom>
              <a:blipFill rotWithShape="1">
                <a:blip r:embed="rId3"/>
                <a:stretch>
                  <a:fillRect t="-37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B7CF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Srebrny</a:t>
            </a: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podział odcinka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1">
                <a:lumMod val="20000"/>
                <a:lumOff val="8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770588" cy="3888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" name="Rectangle 4"/>
          <p:cNvSpPr/>
          <p:nvPr/>
        </p:nvSpPr>
        <p:spPr>
          <a:xfrm>
            <a:off x="744014" y="1772816"/>
            <a:ext cx="2770588" cy="2770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3563888" y="4543404"/>
            <a:ext cx="0" cy="1117844"/>
          </a:xfrm>
          <a:prstGeom prst="line">
            <a:avLst/>
          </a:prstGeom>
          <a:ln w="19050">
            <a:solidFill>
              <a:srgbClr val="FF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4014" y="5733256"/>
            <a:ext cx="2770588" cy="0"/>
          </a:xfrm>
          <a:prstGeom prst="line">
            <a:avLst/>
          </a:prstGeom>
          <a:ln w="1905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835696" y="140348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pl-PL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403484"/>
                <a:ext cx="36580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91212" y="3717032"/>
                <a:ext cx="517385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l-PL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2" y="3717032"/>
                <a:ext cx="517385" cy="4019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669401" y="4797152"/>
                <a:ext cx="1352806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𝒃</m:t>
                      </m:r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pl-PL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01" y="4797152"/>
                <a:ext cx="1352806" cy="4019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35696" y="5733256"/>
                <a:ext cx="809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𝒂</m:t>
                      </m:r>
                      <m:r>
                        <a:rPr lang="pl-PL" b="0" i="1" dirty="0" smtClean="0">
                          <a:latin typeface="Cambria Math"/>
                        </a:rPr>
                        <m:t>=</m:t>
                      </m:r>
                      <m:r>
                        <a:rPr lang="pl-PL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733256"/>
                <a:ext cx="809837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716016" y="2420888"/>
                <a:ext cx="4199739" cy="1636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24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pl-PL" sz="24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l-PL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l-PL" sz="2400" b="0" i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l-PL" sz="2400" b="0" i="0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b</m:t>
                        </m:r>
                      </m:den>
                    </m:f>
                    <m:r>
                      <a:rPr lang="pl-PL" sz="24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l-PL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sz="240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l-PL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  <m:r>
                          <a:rPr lang="pl-PL" sz="2400" i="1">
                            <a:latin typeface="Cambria Math"/>
                            <a:ea typeface="Cambria Math"/>
                          </a:rPr>
                          <m:t>−1</m:t>
                        </m:r>
                      </m:den>
                    </m:f>
                    <m:r>
                      <a:rPr lang="pl-PL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l-PL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l-PL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pl-P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pl-PL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pl-PL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pl-PL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pl-P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pl-PL" sz="2400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pl-PL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pl-P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pl-PL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pl-PL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pl-PL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pl-PL" sz="2400" i="1" dirty="0" smtClean="0">
                    <a:latin typeface="Cambria Math"/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pl-PL" sz="24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l-PL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l-PL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pl-PL" sz="2400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pl-PL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pl-PL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pl-PL" sz="2400" b="0" i="1" smtClean="0">
                            <a:latin typeface="Cambria Math"/>
                            <a:ea typeface="Cambria Math"/>
                          </a:rPr>
                          <m:t>2−1</m:t>
                        </m:r>
                      </m:den>
                    </m:f>
                    <m:r>
                      <a:rPr lang="pl-PL" sz="2400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l-PL" sz="24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l-PL" sz="24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  <m:r>
                      <a:rPr lang="pl-PL" sz="2400" i="1"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r>
                  <a:rPr lang="pl-PL" sz="2400" dirty="0" smtClean="0"/>
                  <a:t> </a:t>
                </a:r>
                <a:endParaRPr lang="pl-PL" sz="2400" dirty="0"/>
              </a:p>
              <a:p>
                <a:endParaRPr lang="pl-PL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420888"/>
                <a:ext cx="4199739" cy="163628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563888" y="288455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pl-PL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884557"/>
                <a:ext cx="36580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B7CF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Srebrny</a:t>
            </a: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podział odcinka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7"/>
                <a:ext cx="8229600" cy="453650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Mając dany wzór na złotą liczbę </a:t>
                </a:r>
                <a14:m>
                  <m:oMath xmlns:m="http://schemas.openxmlformats.org/officeDocument/2006/math">
                    <m:r>
                      <a:rPr lang="pl-PL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=1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den>
                    </m:f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możemy próbować ją obliczyć w inny sposób: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=1+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den>
                    </m:f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=1+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/>
                            <a:ea typeface="Cambria Math"/>
                          </a:rPr>
                          <m:t>1+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l-PL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den>
                        </m:f>
                      </m:den>
                    </m:f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=1+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/>
                            <a:ea typeface="Cambria Math"/>
                          </a:rPr>
                          <m:t>1+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l-PL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l-PL" i="1" smtClean="0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den>
                            </m:f>
                          </m:den>
                        </m:f>
                      </m:den>
                    </m:f>
                  </m:oMath>
                </a14:m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pl-PL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7"/>
                <a:ext cx="8229600" cy="4536503"/>
              </a:xfrm>
              <a:blipFill rotWithShape="1">
                <a:blip r:embed="rId2"/>
                <a:stretch>
                  <a:fillRect l="-1852" t="-10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277449" y="2780928"/>
                <a:ext cx="4543023" cy="1483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3200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pl-PL" sz="3200" i="1">
                        <a:latin typeface="Cambria Math"/>
                        <a:ea typeface="Cambria Math"/>
                      </a:rPr>
                      <m:t>=1+</m:t>
                    </m:r>
                    <m:f>
                      <m:fPr>
                        <m:ctrlPr>
                          <a:rPr lang="pl-PL" sz="3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sz="32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sz="3200" i="1">
                            <a:latin typeface="Cambria Math"/>
                            <a:ea typeface="Cambria Math"/>
                          </a:rPr>
                          <m:t>1+</m:t>
                        </m:r>
                        <m:f>
                          <m:fPr>
                            <m:ctrlPr>
                              <a:rPr lang="pl-PL" sz="3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l-PL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l-PL" sz="3200" i="1"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l-PL" sz="32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32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l-PL" sz="3200" i="1">
                                    <a:latin typeface="Cambria Math"/>
                                    <a:ea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pl-PL" sz="32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2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…</m:t>
                                    </m:r>
                                  </m:den>
                                </m:f>
                              </m:den>
                            </m:f>
                          </m:den>
                        </m:f>
                      </m:den>
                    </m:f>
                  </m:oMath>
                </a14:m>
                <a:r>
                  <a:rPr lang="pl-PL" sz="3200" dirty="0" smtClean="0"/>
                  <a:t> </a:t>
                </a:r>
                <a:endParaRPr lang="pl-PL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449" y="2780928"/>
                <a:ext cx="4543023" cy="14834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0" y="443711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Tego typu rozumowanie można prowadzić bez końca, co oczywiście nie ma sensu, jednakże pozwala nam zapisać złotą liczbę w inny sposób.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Ułamek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łańcuchowy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2880" y="1628801"/>
                <a:ext cx="8229600" cy="453650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pl-PL" spc="300" dirty="0" smtClean="0">
                    <a:latin typeface="Times New Roman" pitchFamily="18" charset="0"/>
                    <a:cs typeface="Times New Roman" pitchFamily="18" charset="0"/>
                  </a:rPr>
                  <a:t>Zadanie </a:t>
                </a:r>
                <a:r>
                  <a:rPr lang="pl-PL" spc="300" smtClean="0">
                    <a:latin typeface="Times New Roman" pitchFamily="18" charset="0"/>
                    <a:cs typeface="Times New Roman" pitchFamily="18" charset="0"/>
                  </a:rPr>
                  <a:t>dla </a:t>
                </a:r>
                <a:r>
                  <a:rPr lang="pl-PL" spc="300" smtClean="0">
                    <a:latin typeface="Times New Roman" pitchFamily="18" charset="0"/>
                    <a:cs typeface="Times New Roman" pitchFamily="18" charset="0"/>
                  </a:rPr>
                  <a:t>uczniów</a:t>
                </a:r>
                <a:endParaRPr lang="pl-PL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rzeprowadź 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analogiczne rozumowanie dla srebrnej liczby </a:t>
                </a:r>
                <a14:m>
                  <m:oMath xmlns:m="http://schemas.openxmlformats.org/officeDocument/2006/math">
                    <m:r>
                      <a:rPr lang="pl-PL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pl-PL" i="1" dirty="0" smtClean="0">
                        <a:latin typeface="Cambria Math"/>
                      </a:rPr>
                      <m:t>=</m:t>
                    </m:r>
                    <m:r>
                      <a:rPr lang="pl-PL" i="1" dirty="0" smtClean="0">
                        <a:latin typeface="Cambria Math"/>
                        <a:ea typeface="Cambria Math"/>
                      </a:rPr>
                      <m:t> 2+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den>
                    </m:f>
                  </m:oMath>
                </a14:m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pl-PL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  <a:ea typeface="Cambria Math"/>
                      </a:rPr>
                      <m:t>2+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den>
                    </m:f>
                  </m:oMath>
                </a14:m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l-PL" i="1" dirty="0" smtClean="0">
                  <a:solidFill>
                    <a:srgbClr val="C0C0C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pl-PL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  <a:ea typeface="Cambria Math"/>
                      </a:rPr>
                      <m:t>2+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/>
                            <a:ea typeface="Cambria Math"/>
                          </a:rPr>
                          <m:t>2+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l-PL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den>
                        </m:f>
                      </m:den>
                    </m:f>
                  </m:oMath>
                </a14:m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pl-PL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  <a:ea typeface="Cambria Math"/>
                      </a:rPr>
                      <m:t>2+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/>
                            <a:ea typeface="Cambria Math"/>
                          </a:rPr>
                          <m:t>2+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2+</m:t>
                            </m:r>
                            <m:f>
                              <m:fPr>
                                <m:ctrlPr>
                                  <a:rPr lang="pl-PL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l-PL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den>
                            </m:f>
                          </m:den>
                        </m:f>
                      </m:den>
                    </m:f>
                  </m:oMath>
                </a14:m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880" y="1628801"/>
                <a:ext cx="8229600" cy="4536503"/>
              </a:xfrm>
              <a:blipFill rotWithShape="1">
                <a:blip r:embed="rId2"/>
                <a:stretch>
                  <a:fillRect l="-1778" t="-2688" r="-192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277449" y="2780928"/>
                <a:ext cx="4543023" cy="144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32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pl-PL" sz="3200" dirty="0"/>
                  <a:t>=</a:t>
                </a:r>
                <a:r>
                  <a:rPr lang="pl-PL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l-PL" sz="3200" i="1">
                        <a:latin typeface="Cambria Math"/>
                        <a:ea typeface="Cambria Math"/>
                      </a:rPr>
                      <m:t>2+</m:t>
                    </m:r>
                    <m:f>
                      <m:fPr>
                        <m:ctrlPr>
                          <a:rPr lang="pl-PL" sz="3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sz="32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sz="3200" i="1">
                            <a:latin typeface="Cambria Math"/>
                            <a:ea typeface="Cambria Math"/>
                          </a:rPr>
                          <m:t>2+</m:t>
                        </m:r>
                        <m:f>
                          <m:fPr>
                            <m:ctrlPr>
                              <a:rPr lang="pl-PL" sz="3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l-PL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l-PL" sz="3200" i="1">
                                <a:latin typeface="Cambria Math"/>
                                <a:ea typeface="Cambria Math"/>
                              </a:rPr>
                              <m:t>2+</m:t>
                            </m:r>
                            <m:f>
                              <m:fPr>
                                <m:ctrlPr>
                                  <a:rPr lang="pl-PL" sz="32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32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l-PL" sz="3200" i="1">
                                    <a:latin typeface="Cambria Math"/>
                                    <a:ea typeface="Cambria Math"/>
                                  </a:rPr>
                                  <m:t>2+</m:t>
                                </m:r>
                                <m:f>
                                  <m:fPr>
                                    <m:ctrlPr>
                                      <a:rPr lang="pl-PL" sz="32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32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…</m:t>
                                    </m:r>
                                  </m:den>
                                </m:f>
                              </m:den>
                            </m:f>
                          </m:den>
                        </m:f>
                      </m:den>
                    </m:f>
                  </m:oMath>
                </a14:m>
                <a:r>
                  <a:rPr lang="pl-PL" sz="3200" dirty="0"/>
                  <a:t>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449" y="2780928"/>
                <a:ext cx="4543023" cy="14432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Ułamek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łańcuchowy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1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7"/>
                <a:ext cx="8712968" cy="45365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pl-PL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pl-PL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pl-PL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l-PL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l-PL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pl-PL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l-PL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l-PL" i="1">
                                          <a:latin typeface="Cambria Math"/>
                                          <a:ea typeface="Cambria Math"/>
                                        </a:rPr>
                                        <m:t>…</m:t>
                                      </m:r>
                                    </m:den>
                                  </m:f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Okazuje się, że każdą liczbę rzeczywistą można zapisać za pomocą ułamka łańcuchowego:</a:t>
                </a:r>
              </a:p>
              <a:p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wymierną w postaci ułamka skończonego</a:t>
                </a:r>
              </a:p>
              <a:p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niewymierną w postaci ułamka nieskończonego</a:t>
                </a:r>
                <a:endParaRPr lang="pl-PL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7"/>
                <a:ext cx="8712968" cy="4536503"/>
              </a:xfrm>
              <a:blipFill rotWithShape="1">
                <a:blip r:embed="rId2"/>
                <a:stretch>
                  <a:fillRect l="-1748" b="-389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894550" y="2276872"/>
                <a:ext cx="134831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pl-PL" sz="2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ℂ</m:t>
                      </m:r>
                    </m:oMath>
                  </m:oMathPara>
                </a14:m>
                <a:endParaRPr lang="pl-PL" sz="2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𝑏</m:t>
                      </m:r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ℕ</m:t>
                      </m:r>
                    </m:oMath>
                  </m:oMathPara>
                </a14:m>
                <a:endParaRPr lang="pl-PL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550" y="2276872"/>
                <a:ext cx="1348318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Ułamek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łańcuchowy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84785"/>
                <a:ext cx="8712968" cy="45365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pl-PL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num>
                        <m:den>
                          <m:r>
                            <a:rPr lang="pl-PL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pl-PL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pl-PL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l-PL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l-PL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l-PL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pl-PL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l-PL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num>
                                    <m:den>
                                      <m:r>
                                        <a:rPr lang="pl-PL" i="1">
                                          <a:latin typeface="Cambria Math"/>
                                          <a:ea typeface="Cambria Math"/>
                                        </a:rPr>
                                        <m:t>…</m:t>
                                      </m:r>
                                    </m:den>
                                  </m:f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Co prawda za pomocą ułamków łańcuchowych jesteśmy w stanie zapisać każdą liczbę całkowitą, jednak czasem wygodniej jest stosować uogólnione ułamki łańcuchowe.</a:t>
                </a:r>
                <a:endParaRPr lang="pl-PL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84785"/>
                <a:ext cx="8712968" cy="4536503"/>
              </a:xfrm>
              <a:blipFill rotWithShape="1">
                <a:blip r:embed="rId2"/>
                <a:stretch>
                  <a:fillRect l="-1748" r="-13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894550" y="1988840"/>
                <a:ext cx="158389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pl-PL" sz="2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ℂ</m:t>
                      </m:r>
                    </m:oMath>
                  </m:oMathPara>
                </a14:m>
                <a:endParaRPr lang="pl-PL" sz="2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𝑏</m:t>
                      </m:r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pl-PL" sz="20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ℕ</m:t>
                      </m:r>
                    </m:oMath>
                  </m:oMathPara>
                </a14:m>
                <a:endParaRPr lang="pl-PL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𝑧</m:t>
                      </m:r>
                      <m:r>
                        <a:rPr lang="pl-PL" sz="2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l-PL" sz="20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pl-PL" sz="2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l-PL" sz="20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pl-PL" sz="20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l-PL" sz="20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pl-PL" sz="2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pl-PL" sz="2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  <a:ea typeface="Cambria Math"/>
                        </a:rPr>
                        <m:t>ℕ</m:t>
                      </m:r>
                    </m:oMath>
                  </m:oMathPara>
                </a14:m>
                <a:endParaRPr lang="pl-PL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550" y="1988840"/>
                <a:ext cx="1583895" cy="1015663"/>
              </a:xfrm>
              <a:prstGeom prst="rect">
                <a:avLst/>
              </a:prstGeom>
              <a:blipFill rotWithShape="1">
                <a:blip r:embed="rId3"/>
                <a:stretch>
                  <a:fillRect b="-179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Uogólniony u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łamek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łańcuchowy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844825"/>
                <a:ext cx="8712968" cy="39604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Przykład obliczania uogólnionego skończonego ułamka łańcuchowego:</a:t>
                </a:r>
                <a:endParaRPr lang="pl-PL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/>
                            <a:ea typeface="Cambria Math"/>
                          </a:rPr>
                          <m:t>2+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3+</m:t>
                            </m:r>
                            <m:f>
                              <m:fPr>
                                <m:ctrlPr>
                                  <a:rPr lang="pl-PL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pl-PL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</m:den>
                        </m:f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=1+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/>
                            <a:ea typeface="Cambria Math"/>
                          </a:rPr>
                          <m:t>2+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f>
                              <m:fPr>
                                <m:ctrlPr>
                                  <a:rPr lang="pl-PL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12+</m:t>
                                </m:r>
                                <m:r>
                                  <a:rPr lang="pl-PL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pl-PL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</m:den>
                        </m:f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=1+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/>
                            <a:ea typeface="Cambria Math"/>
                          </a:rPr>
                          <m:t>2+ 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f>
                              <m:fPr>
                                <m:ctrlPr>
                                  <a:rPr lang="pl-PL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i="1">
                                    <a:latin typeface="Cambria Math"/>
                                    <a:ea typeface="Cambria Math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pl-PL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</m:den>
                        </m:f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=1+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/>
                            <a:ea typeface="Cambria Math"/>
                          </a:rPr>
                          <m:t>2+ 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pl-PL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pl-PL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pl-PL" b="0" i="1" smtClean="0">
                                <a:latin typeface="Cambria Math"/>
                                <a:ea typeface="Cambria Math"/>
                              </a:rPr>
                              <m:t>15</m:t>
                            </m:r>
                          </m:den>
                        </m:f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pl-PL" dirty="0" smtClean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  <a:ea typeface="Cambria Math"/>
                      </a:rPr>
                      <m:t>=1+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/>
                            <a:ea typeface="Cambria Math"/>
                          </a:rPr>
                          <m:t>2+ 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15</m:t>
                            </m:r>
                          </m:den>
                        </m:f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=1+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30+8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15</m:t>
                            </m:r>
                          </m:den>
                        </m:f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=1+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38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15</m:t>
                            </m:r>
                          </m:den>
                        </m:f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=1+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pl-PL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15</m:t>
                        </m:r>
                      </m:num>
                      <m:den>
                        <m:r>
                          <a:rPr lang="pl-PL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38</m:t>
                        </m:r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=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1</m:t>
                    </m:r>
                    <m:f>
                      <m:fPr>
                        <m:ctrlPr>
                          <a:rPr lang="pl-PL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15</m:t>
                        </m:r>
                      </m:num>
                      <m:den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38</m:t>
                        </m:r>
                      </m:den>
                    </m:f>
                  </m:oMath>
                </a14:m>
                <a:r>
                  <a:rPr lang="pl-PL" dirty="0" smtClean="0"/>
                  <a:t> </a:t>
                </a:r>
                <a:endParaRPr lang="pl-PL" dirty="0"/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844825"/>
                <a:ext cx="8712968" cy="3960439"/>
              </a:xfrm>
              <a:blipFill rotWithShape="1">
                <a:blip r:embed="rId2"/>
                <a:stretch>
                  <a:fillRect l="-1749" t="-215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Uogólniony u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łamek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łańcuchowy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7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556793"/>
                <a:ext cx="8712968" cy="45365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Przykład obliczania uogólnionego </a:t>
                </a:r>
                <a:r>
                  <a:rPr lang="pl-PL" u="sng" dirty="0" smtClean="0">
                    <a:latin typeface="Times New Roman" pitchFamily="18" charset="0"/>
                    <a:cs typeface="Times New Roman" pitchFamily="18" charset="0"/>
                  </a:rPr>
                  <a:t>nie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skończonego ułamka łańcuchowego:</a:t>
                </a:r>
                <a:endParaRPr lang="pl-PL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=2+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pl-PL" i="1">
                            <a:latin typeface="Cambria Math"/>
                            <a:ea typeface="Cambria Math"/>
                          </a:rPr>
                          <m:t>2+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l-PL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pl-PL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pl-PL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pl-PL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…</m:t>
                                </m:r>
                              </m:den>
                            </m:f>
                          </m:den>
                        </m:f>
                      </m:den>
                    </m:f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nietrudno zauważyć, że: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𝑎</m:t>
                    </m:r>
                    <m:r>
                      <a:rPr lang="pl-PL" b="0" i="1" smtClean="0">
                        <a:latin typeface="Cambria Math"/>
                      </a:rPr>
                      <m:t>=2+</m:t>
                    </m:r>
                    <m:f>
                      <m:fPr>
                        <m:ctrlPr>
                          <a:rPr lang="pl-P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pl-PL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co można łatwo zamienić na równanie kwadratowe</a:t>
                </a:r>
                <a:endParaRPr lang="pl-PL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56793"/>
                <a:ext cx="8712968" cy="4536503"/>
              </a:xfrm>
              <a:blipFill rotWithShape="1">
                <a:blip r:embed="rId2"/>
                <a:stretch>
                  <a:fillRect l="-1749" t="-1879" r="-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Uogólniony u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łamek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łańcuchowy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67744" y="3356992"/>
                <a:ext cx="4248472" cy="1296144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pl-PL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pl-PL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l-PL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7744" y="3356992"/>
                <a:ext cx="4248472" cy="129614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Golden ratio line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40" y="1902718"/>
            <a:ext cx="2571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Złoty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podział odcinka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4114800" cy="482453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pl-PL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pl-PL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num>
                      <m:den>
                        <m:r>
                          <a:rPr lang="pl-PL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pl-PL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pl-PL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pl-PL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pl-PL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num>
                      <m:den>
                        <m:r>
                          <a:rPr lang="pl-PL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pl-PL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pl-PL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pl-PL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pl-PL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num>
                      <m:den>
                        <m:r>
                          <a:rPr lang="pl-PL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pl-PL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pl-PL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num>
                      <m:den>
                        <m:r>
                          <a:rPr lang="pl-PL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pl-PL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pl-PL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=</m:t>
                    </m:r>
                    <m:r>
                      <a:rPr lang="pl-PL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pl-PL" dirty="0" smtClean="0"/>
                  <a:t>	</a:t>
                </a:r>
                <a:endParaRPr lang="pl-P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  <a:ea typeface="Cambria Math"/>
                      </a:rPr>
                      <m:t>1+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l-PL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den>
                    </m:f>
                    <m:r>
                      <a:rPr lang="pl-PL" i="1">
                        <a:latin typeface="Cambria Math"/>
                        <a:ea typeface="Cambria Math"/>
                      </a:rPr>
                      <m:t>=</m:t>
                    </m:r>
                    <m:r>
                      <a:rPr lang="pl-PL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pl-PL" dirty="0"/>
                  <a:t>		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</a:rPr>
                      <m:t>|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pl-PL" dirty="0">
                  <a:solidFill>
                    <a:srgbClr val="FFC000"/>
                  </a:solidFill>
                </a:endParaRP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4114800" cy="482453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572000" y="1412776"/>
                <a:ext cx="4572000" cy="48245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+1=</m:t>
                    </m:r>
                    <m:sSup>
                      <m:sSupPr>
                        <m:ctrlPr>
                          <a:rPr lang="pl-PL" i="1">
                            <a:solidFill>
                              <a:srgbClr val="FFD7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l-PL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pl-PL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i="1">
                            <a:solidFill>
                              <a:srgbClr val="FFD7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l-PL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pl-PL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pl-PL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pl-PL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pl-PL" i="1">
                        <a:latin typeface="Cambria Math"/>
                        <a:ea typeface="Cambria Math"/>
                      </a:rPr>
                      <m:t>1=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pl-PL" dirty="0" smtClean="0"/>
                  <a:t> </a:t>
                </a:r>
                <a:endParaRPr lang="pl-P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=1+4=5</m:t>
                    </m:r>
                  </m:oMath>
                </a14:m>
                <a:r>
                  <a:rPr lang="pl-PL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l-PL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pl-PL" b="0" i="0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l-PL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l-PL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pl-PL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pl-PL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r>
                  <a:rPr lang="pl-PL" dirty="0" smtClean="0"/>
                  <a:t> </a:t>
                </a:r>
                <a:endParaRPr lang="pl-P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l-PL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pl-PL" b="0" i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pl-PL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pl-PL" b="0" i="0" smtClean="0">
                            <a:latin typeface="Cambria Math"/>
                            <a:ea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pl-PL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pl-PL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pl-PL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44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pl-PL" sz="4400" b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l-PL" sz="4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sz="4400" b="1" i="1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l-PL" sz="4400" b="1">
                            <a:latin typeface="Cambria Math"/>
                            <a:ea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pl-PL" sz="4400" b="1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4400" b="1" i="1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pl-PL" sz="4400" b="1" i="1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pl-PL" sz="4400" b="1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pl-PL" sz="44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l-PL" sz="44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l-PL" sz="4400" b="1" i="1" smtClean="0">
                        <a:latin typeface="Cambria Math"/>
                        <a:ea typeface="Cambria Math"/>
                      </a:rPr>
                      <m:t>𝟔𝟏𝟖</m:t>
                    </m:r>
                  </m:oMath>
                </a14:m>
                <a:r>
                  <a:rPr lang="pl-PL" sz="4400" b="1" dirty="0" smtClean="0"/>
                  <a:t> </a:t>
                </a:r>
                <a:endParaRPr lang="pl-PL" sz="4400" b="1" dirty="0"/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12776"/>
                <a:ext cx="4572000" cy="48245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4716016" y="3140968"/>
            <a:ext cx="2520280" cy="68407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16016" y="3140968"/>
            <a:ext cx="2520280" cy="68407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08304" y="292494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bo stosunek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geometrii nie może być ujemny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483768" y="4581128"/>
                <a:ext cx="2025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l-P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z definicji </a:t>
                </a:r>
                <a14:m>
                  <m:oMath xmlns:m="http://schemas.openxmlformats.org/officeDocument/2006/math">
                    <m:r>
                      <a:rPr lang="pl-PL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pl-P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patrz pierwsza linijka</a:t>
                </a:r>
                <a:endParaRPr lang="pl-P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581128"/>
                <a:ext cx="2025848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402" t="-4673" r="-2402" b="-1308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Złoty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podział odcinka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2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ile:Acropolis of Athens 01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128792" cy="43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Złoty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podział odcinka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le:Pentagram-phi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99992" y="1628800"/>
                <a:ext cx="4176464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pl-PL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pl-PL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l-PL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pl-PL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pl-PL" sz="36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628800"/>
                <a:ext cx="4176464" cy="11443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Złoty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podział odcinka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tei:Icosahedron-golden-rectangle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683"/>
            <a:ext cx="47625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364088" y="1412776"/>
                <a:ext cx="3168352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l-PL" sz="2000" b="1" dirty="0" smtClean="0">
                    <a:latin typeface="Times New Roman" pitchFamily="18" charset="0"/>
                    <a:cs typeface="Times New Roman" pitchFamily="18" charset="0"/>
                  </a:rPr>
                  <a:t>współrzędne wierzchołków dwudziestościanu foremnego:</a:t>
                </a:r>
                <a:endParaRPr lang="pl-PL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l-PL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000" i="1">
                            <a:latin typeface="Cambria Math"/>
                          </a:rPr>
                          <m:t>0,1,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pl-PL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l-PL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000" i="1">
                            <a:latin typeface="Cambria Math"/>
                          </a:rPr>
                          <m:t>0,1,</m:t>
                        </m:r>
                        <m:r>
                          <a:rPr lang="pl-PL" sz="2000" b="0" i="1" smtClean="0">
                            <a:latin typeface="Cambria Math"/>
                          </a:rPr>
                          <m:t>−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pl-PL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l-PL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000" i="1">
                            <a:latin typeface="Cambria Math"/>
                          </a:rPr>
                          <m:t>0,</m:t>
                        </m:r>
                        <m:r>
                          <a:rPr lang="pl-PL" sz="2000" b="0" i="1" smtClean="0">
                            <a:latin typeface="Cambria Math"/>
                          </a:rPr>
                          <m:t>−</m:t>
                        </m:r>
                        <m:r>
                          <a:rPr lang="pl-PL" sz="2000" i="1">
                            <a:latin typeface="Cambria Math"/>
                          </a:rPr>
                          <m:t>1,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pl-PL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l-PL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000" i="1">
                            <a:latin typeface="Cambria Math"/>
                          </a:rPr>
                          <m:t>0,</m:t>
                        </m:r>
                        <m:r>
                          <a:rPr lang="pl-PL" sz="2000" b="0" i="1" smtClean="0">
                            <a:latin typeface="Cambria Math"/>
                          </a:rPr>
                          <m:t>−</m:t>
                        </m:r>
                        <m:r>
                          <a:rPr lang="pl-PL" sz="2000" i="1">
                            <a:latin typeface="Cambria Math"/>
                          </a:rPr>
                          <m:t>1,</m:t>
                        </m:r>
                        <m:r>
                          <a:rPr lang="pl-PL" sz="2000" b="0" i="1" smtClean="0">
                            <a:latin typeface="Cambria Math"/>
                          </a:rPr>
                          <m:t>−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</m:oMath>
                </a14:m>
                <a:r>
                  <a:rPr lang="pl-PL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l-PL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000" i="1">
                            <a:latin typeface="Cambria Math"/>
                          </a:rPr>
                          <m:t>1,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pl-PL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l-PL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000" i="1">
                            <a:latin typeface="Cambria Math"/>
                          </a:rPr>
                          <m:t>1,</m:t>
                        </m:r>
                        <m:r>
                          <a:rPr lang="pl-PL" sz="2000" b="0" i="1" smtClean="0">
                            <a:latin typeface="Cambria Math"/>
                          </a:rPr>
                          <m:t>−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pl-PL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l-PL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000" b="0" i="1" smtClean="0">
                            <a:latin typeface="Cambria Math"/>
                          </a:rPr>
                          <m:t>−</m:t>
                        </m:r>
                        <m:r>
                          <a:rPr lang="pl-PL" sz="2000" i="1">
                            <a:latin typeface="Cambria Math"/>
                          </a:rPr>
                          <m:t>1,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pl-PL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l-PL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000" b="0" i="1" smtClean="0">
                            <a:latin typeface="Cambria Math"/>
                          </a:rPr>
                          <m:t>−</m:t>
                        </m:r>
                        <m:r>
                          <a:rPr lang="pl-PL" sz="2000" i="1">
                            <a:latin typeface="Cambria Math"/>
                          </a:rPr>
                          <m:t>1,</m:t>
                        </m:r>
                        <m:r>
                          <a:rPr lang="pl-PL" sz="2000" b="0" i="1" smtClean="0">
                            <a:latin typeface="Cambria Math"/>
                          </a:rPr>
                          <m:t>−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pl-PL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l-PL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,0,1</m:t>
                        </m:r>
                      </m:e>
                    </m:d>
                  </m:oMath>
                </a14:m>
                <a:r>
                  <a:rPr lang="pl-PL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l-PL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,0,−1</m:t>
                        </m:r>
                      </m:e>
                    </m:d>
                  </m:oMath>
                </a14:m>
                <a:r>
                  <a:rPr lang="pl-PL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l-PL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000" b="0" i="1" smtClean="0">
                            <a:latin typeface="Cambria Math"/>
                          </a:rPr>
                          <m:t>−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,0,1</m:t>
                        </m:r>
                      </m:e>
                    </m:d>
                  </m:oMath>
                </a14:m>
                <a:r>
                  <a:rPr lang="pl-PL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l-PL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000" b="0" i="1" smtClean="0">
                            <a:latin typeface="Cambria Math"/>
                          </a:rPr>
                          <m:t>−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pl-PL" sz="2000" i="1">
                            <a:latin typeface="Cambria Math"/>
                            <a:ea typeface="Cambria Math"/>
                          </a:rPr>
                          <m:t>,0,−1</m:t>
                        </m:r>
                      </m:e>
                    </m:d>
                  </m:oMath>
                </a14:m>
                <a:r>
                  <a:rPr lang="pl-PL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l-PL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pl-PL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l-PL" sz="2000" i="1" dirty="0" smtClean="0">
                    <a:latin typeface="Times New Roman" pitchFamily="18" charset="0"/>
                    <a:cs typeface="Times New Roman" pitchFamily="18" charset="0"/>
                  </a:rPr>
                  <a:t>dla krawędzi równej 2</a:t>
                </a:r>
                <a:endParaRPr lang="pl-P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412776"/>
                <a:ext cx="3168352" cy="5324535"/>
              </a:xfrm>
              <a:prstGeom prst="rect">
                <a:avLst/>
              </a:prstGeom>
              <a:blipFill rotWithShape="1">
                <a:blip r:embed="rId3"/>
                <a:stretch>
                  <a:fillRect l="-2115" t="-573" r="-1923" b="-11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Złoty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podział odcinka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c 15"/>
          <p:cNvSpPr/>
          <p:nvPr/>
        </p:nvSpPr>
        <p:spPr>
          <a:xfrm>
            <a:off x="1455440" y="3868412"/>
            <a:ext cx="1152000" cy="1142976"/>
          </a:xfrm>
          <a:prstGeom prst="arc">
            <a:avLst>
              <a:gd name="adj1" fmla="val 16119308"/>
              <a:gd name="adj2" fmla="val 67768"/>
            </a:avLst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Rectangle 16"/>
          <p:cNvSpPr/>
          <p:nvPr/>
        </p:nvSpPr>
        <p:spPr>
          <a:xfrm>
            <a:off x="1742961" y="3867965"/>
            <a:ext cx="288479" cy="288479"/>
          </a:xfrm>
          <a:prstGeom prst="rect">
            <a:avLst/>
          </a:prstGeom>
          <a:noFill/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" dirty="0"/>
          </a:p>
        </p:txBody>
      </p:sp>
      <p:sp>
        <p:nvSpPr>
          <p:cNvPr id="3" name="Arc 2"/>
          <p:cNvSpPr/>
          <p:nvPr/>
        </p:nvSpPr>
        <p:spPr>
          <a:xfrm>
            <a:off x="1742961" y="3868412"/>
            <a:ext cx="576958" cy="584675"/>
          </a:xfrm>
          <a:prstGeom prst="arc">
            <a:avLst>
              <a:gd name="adj1" fmla="val 10826583"/>
              <a:gd name="adj2" fmla="val 16274321"/>
            </a:avLst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Rectangle 17"/>
          <p:cNvSpPr/>
          <p:nvPr/>
        </p:nvSpPr>
        <p:spPr>
          <a:xfrm>
            <a:off x="2030993" y="3873612"/>
            <a:ext cx="579475" cy="579475"/>
          </a:xfrm>
          <a:prstGeom prst="rect">
            <a:avLst/>
          </a:prstGeom>
          <a:noFill/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" dirty="0"/>
          </a:p>
        </p:txBody>
      </p:sp>
      <p:sp>
        <p:nvSpPr>
          <p:cNvPr id="19" name="Rectangle 18"/>
          <p:cNvSpPr/>
          <p:nvPr/>
        </p:nvSpPr>
        <p:spPr>
          <a:xfrm>
            <a:off x="1742962" y="4453418"/>
            <a:ext cx="867954" cy="867954"/>
          </a:xfrm>
          <a:prstGeom prst="rect">
            <a:avLst/>
          </a:prstGeom>
          <a:noFill/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" dirty="0"/>
          </a:p>
        </p:txBody>
      </p:sp>
      <p:sp>
        <p:nvSpPr>
          <p:cNvPr id="20" name="Arc 19"/>
          <p:cNvSpPr/>
          <p:nvPr/>
        </p:nvSpPr>
        <p:spPr>
          <a:xfrm>
            <a:off x="865026" y="3577560"/>
            <a:ext cx="1742414" cy="1728765"/>
          </a:xfrm>
          <a:prstGeom prst="arc">
            <a:avLst>
              <a:gd name="adj1" fmla="val 21526965"/>
              <a:gd name="adj2" fmla="val 5411459"/>
            </a:avLst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Rectangle 20"/>
          <p:cNvSpPr/>
          <p:nvPr/>
        </p:nvSpPr>
        <p:spPr>
          <a:xfrm>
            <a:off x="288962" y="3868412"/>
            <a:ext cx="1453999" cy="1452960"/>
          </a:xfrm>
          <a:prstGeom prst="rect">
            <a:avLst/>
          </a:prstGeom>
          <a:noFill/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" dirty="0"/>
          </a:p>
        </p:txBody>
      </p:sp>
      <p:sp>
        <p:nvSpPr>
          <p:cNvPr id="22" name="Arc 21"/>
          <p:cNvSpPr/>
          <p:nvPr/>
        </p:nvSpPr>
        <p:spPr>
          <a:xfrm>
            <a:off x="288578" y="2452433"/>
            <a:ext cx="2880703" cy="2868939"/>
          </a:xfrm>
          <a:prstGeom prst="arc">
            <a:avLst>
              <a:gd name="adj1" fmla="val 5360488"/>
              <a:gd name="adj2" fmla="val 10830876"/>
            </a:avLst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Rectangle 22"/>
          <p:cNvSpPr/>
          <p:nvPr/>
        </p:nvSpPr>
        <p:spPr>
          <a:xfrm>
            <a:off x="288963" y="1556792"/>
            <a:ext cx="2318477" cy="2316820"/>
          </a:xfrm>
          <a:prstGeom prst="rect">
            <a:avLst/>
          </a:prstGeom>
          <a:noFill/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" dirty="0"/>
          </a:p>
        </p:txBody>
      </p:sp>
      <p:sp>
        <p:nvSpPr>
          <p:cNvPr id="24" name="Arc 23"/>
          <p:cNvSpPr/>
          <p:nvPr/>
        </p:nvSpPr>
        <p:spPr>
          <a:xfrm>
            <a:off x="295881" y="1556793"/>
            <a:ext cx="4601400" cy="4605818"/>
          </a:xfrm>
          <a:prstGeom prst="arc">
            <a:avLst>
              <a:gd name="adj1" fmla="val 10748499"/>
              <a:gd name="adj2" fmla="val 16219305"/>
            </a:avLst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Rectangle 24"/>
          <p:cNvSpPr/>
          <p:nvPr/>
        </p:nvSpPr>
        <p:spPr>
          <a:xfrm>
            <a:off x="2610916" y="1556792"/>
            <a:ext cx="3759378" cy="3764579"/>
          </a:xfrm>
          <a:prstGeom prst="rect">
            <a:avLst/>
          </a:prstGeom>
          <a:noFill/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" dirty="0"/>
          </a:p>
        </p:txBody>
      </p:sp>
      <p:sp>
        <p:nvSpPr>
          <p:cNvPr id="26" name="Arc 25"/>
          <p:cNvSpPr/>
          <p:nvPr/>
        </p:nvSpPr>
        <p:spPr>
          <a:xfrm>
            <a:off x="-1116632" y="1556793"/>
            <a:ext cx="7486926" cy="7488831"/>
          </a:xfrm>
          <a:prstGeom prst="arc">
            <a:avLst>
              <a:gd name="adj1" fmla="val 16186183"/>
              <a:gd name="adj2" fmla="val 34475"/>
            </a:avLst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92280" y="1604023"/>
                <a:ext cx="130054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604023"/>
                <a:ext cx="1300549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92280" y="2314008"/>
                <a:ext cx="153753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=1,5</m:t>
                      </m:r>
                    </m:oMath>
                  </m:oMathPara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314008"/>
                <a:ext cx="1537537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92280" y="2962080"/>
                <a:ext cx="1794017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=1,667</m:t>
                      </m:r>
                    </m:oMath>
                  </m:oMathPara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962080"/>
                <a:ext cx="1794017" cy="6183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92280" y="3610152"/>
                <a:ext cx="1528495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=1,6</m:t>
                      </m:r>
                    </m:oMath>
                  </m:oMathPara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610152"/>
                <a:ext cx="1528495" cy="6127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92280" y="4258224"/>
                <a:ext cx="192225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sub>
                      </m:sSub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13</m:t>
                          </m:r>
                        </m:num>
                        <m:den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=1,625</m:t>
                      </m:r>
                    </m:oMath>
                  </m:oMathPara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258224"/>
                <a:ext cx="1922257" cy="6127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705236" y="507099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…</a:t>
            </a:r>
            <a:endParaRPr lang="pl-P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60989" y="5596830"/>
                <a:ext cx="2591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</m:e>
                        <m:sub>
                          <m:r>
                            <a:rPr lang="pl-PL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pl-PL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pl-PL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pl-PL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l-PL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𝟔𝟏𝟖</m:t>
                      </m:r>
                      <m:r>
                        <a:rPr lang="pl-PL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pl-PL" sz="2400" b="1" i="1" smtClean="0">
                          <a:solidFill>
                            <a:srgbClr val="FFD7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</m:oMath>
                  </m:oMathPara>
                </a14:m>
                <a:endParaRPr lang="pl-PL" sz="2400" b="1" dirty="0">
                  <a:solidFill>
                    <a:srgbClr val="FFD7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989" y="5596830"/>
                <a:ext cx="2591159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743408" y="4163349"/>
                <a:ext cx="288032" cy="295262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400" dirty="0" smtClean="0"/>
                  <a:t>1</a:t>
                </a:r>
                <a14:m>
                  <m:oMath xmlns:m="http://schemas.openxmlformats.org/officeDocument/2006/math">
                    <m:r>
                      <a:rPr lang="pl-PL" sz="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l-PL" sz="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pl-PL" sz="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08" y="4163349"/>
                <a:ext cx="288032" cy="29526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99592" y="5661248"/>
                <a:ext cx="46980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l-PL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pl-P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pl-PL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l-PL" b="0" i="1" smtClean="0">
                        <a:latin typeface="Cambria Math"/>
                      </a:rPr>
                      <m:t> …</m:t>
                    </m:r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- stosunki kolejnych liczb </a:t>
                </a:r>
                <a:r>
                  <a:rPr lang="pl-PL" dirty="0" err="1" smtClean="0">
                    <a:latin typeface="Times New Roman" pitchFamily="18" charset="0"/>
                    <a:cs typeface="Times New Roman" pitchFamily="18" charset="0"/>
                  </a:rPr>
                  <a:t>Fibbonaciego</a:t>
                </a:r>
                <a:endParaRPr lang="pl-PL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661248"/>
                <a:ext cx="4698017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3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Złoty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podział odcinka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7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7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c 15"/>
          <p:cNvSpPr/>
          <p:nvPr/>
        </p:nvSpPr>
        <p:spPr>
          <a:xfrm>
            <a:off x="121479" y="3042555"/>
            <a:ext cx="2938354" cy="2762709"/>
          </a:xfrm>
          <a:prstGeom prst="arc">
            <a:avLst>
              <a:gd name="adj1" fmla="val 18173706"/>
              <a:gd name="adj2" fmla="val 41157"/>
            </a:avLst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3212976"/>
            <a:ext cx="1224136" cy="1224136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Straight Connector 10"/>
          <p:cNvCxnSpPr>
            <a:stCxn id="4" idx="2"/>
          </p:cNvCxnSpPr>
          <p:nvPr/>
        </p:nvCxnSpPr>
        <p:spPr>
          <a:xfrm flipV="1">
            <a:off x="1727684" y="3212976"/>
            <a:ext cx="612068" cy="1224136"/>
          </a:xfrm>
          <a:prstGeom prst="line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691680" y="440110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39752" y="4437112"/>
            <a:ext cx="2304256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91880" y="1888393"/>
            <a:ext cx="53466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Narysuj kwadrat</a:t>
            </a:r>
          </a:p>
          <a:p>
            <a:pPr marL="342900" indent="-342900">
              <a:buFontTx/>
              <a:buAutoNum type="arabicPeriod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Przedłuż podstawę w prawo</a:t>
            </a:r>
          </a:p>
          <a:p>
            <a:pPr marL="342900" indent="-342900">
              <a:buAutoNum type="arabicPeriod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Połącz środek dolnego boku z prawym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końcem przeciwległego boku</a:t>
            </a:r>
          </a:p>
          <a:p>
            <a:pPr marL="342900" indent="-342900">
              <a:buAutoNum type="arabicPeriod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Odłóż długość powstałego odcinka od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środka podstawy w prawo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15616" y="4653136"/>
            <a:ext cx="1224136" cy="0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39752" y="4653136"/>
            <a:ext cx="720081" cy="0"/>
          </a:xfrm>
          <a:prstGeom prst="line">
            <a:avLst/>
          </a:prstGeom>
          <a:ln w="19050">
            <a:solidFill>
              <a:srgbClr val="FF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444188" y="5085184"/>
                <a:ext cx="1076961" cy="730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rgbClr val="FFD7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pl-PL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num>
                        <m:den>
                          <m:r>
                            <a:rPr lang="pl-PL" sz="2400" b="1" i="1" smtClean="0">
                              <a:solidFill>
                                <a:srgbClr val="FF00FF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pl-PL" sz="2400" b="1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188" y="5085184"/>
                <a:ext cx="1076961" cy="730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33904" y="4653136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904" y="4653136"/>
                <a:ext cx="37144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474268" y="4653136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pl-PL" dirty="0">
                  <a:solidFill>
                    <a:srgbClr val="FF00FF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268" y="4653136"/>
                <a:ext cx="36766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Złoty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podział odcinka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8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5" grpId="0" animBg="1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26"/>
          <p:cNvSpPr/>
          <p:nvPr/>
        </p:nvSpPr>
        <p:spPr>
          <a:xfrm>
            <a:off x="1956579" y="2458988"/>
            <a:ext cx="2487608" cy="2409871"/>
          </a:xfrm>
          <a:prstGeom prst="arc">
            <a:avLst>
              <a:gd name="adj1" fmla="val 5401707"/>
              <a:gd name="adj2" fmla="val 9214388"/>
            </a:avLst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3779913" y="1895341"/>
            <a:ext cx="4968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Narysuj odcinek</a:t>
            </a:r>
          </a:p>
          <a:p>
            <a:pPr marL="342900" indent="-342900">
              <a:buFontTx/>
              <a:buAutoNum type="arabicPeriod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Przedłuż jego prawy bok pod kątem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prostym do góry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Odłóż połowę dolnego odcinka na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nowo powstałej półprostej</a:t>
            </a:r>
          </a:p>
          <a:p>
            <a:pPr marL="342900" indent="-342900">
              <a:buAutoNum type="arabicPeriod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Połącz górny koniec nowo powstałego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odcinka z lewym końcu dolnego odcinka</a:t>
            </a:r>
          </a:p>
          <a:p>
            <a:pPr marL="342900" indent="-342900">
              <a:buAutoNum type="arabicPeriod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Na nowym odcinku odmierz od prawej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długość prawego odcinka</a:t>
            </a:r>
          </a:p>
          <a:p>
            <a:pPr marL="342900" indent="-342900">
              <a:buAutoNum type="arabicPeriod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Dłuższy z nowo powstałych odcinków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odmierz na dolnym odcinku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215119" y="5301208"/>
                <a:ext cx="1076961" cy="730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rgbClr val="FFD7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pl-PL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num>
                        <m:den>
                          <m:r>
                            <a:rPr lang="pl-PL" sz="2400" b="1" i="1" smtClean="0">
                              <a:solidFill>
                                <a:srgbClr val="FF00FF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pl-PL" sz="2400" b="1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119" y="5301208"/>
                <a:ext cx="1076961" cy="730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709312" y="4869160"/>
            <a:ext cx="2494536" cy="0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03848" y="2132856"/>
            <a:ext cx="0" cy="273630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933720" y="48463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Arc 12"/>
          <p:cNvSpPr/>
          <p:nvPr/>
        </p:nvSpPr>
        <p:spPr>
          <a:xfrm>
            <a:off x="1956580" y="3683425"/>
            <a:ext cx="2487608" cy="2409871"/>
          </a:xfrm>
          <a:prstGeom prst="arc">
            <a:avLst>
              <a:gd name="adj1" fmla="val 10926393"/>
              <a:gd name="adj2" fmla="val 16195462"/>
            </a:avLst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09312" y="3683425"/>
            <a:ext cx="2494536" cy="1185734"/>
          </a:xfrm>
          <a:prstGeom prst="line">
            <a:avLst/>
          </a:prstGeom>
          <a:ln w="1905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-1093141" y="3274049"/>
            <a:ext cx="3332769" cy="3228621"/>
          </a:xfrm>
          <a:prstGeom prst="arc">
            <a:avLst>
              <a:gd name="adj1" fmla="val 20148838"/>
              <a:gd name="adj2" fmla="val 21593324"/>
            </a:avLst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709312" y="4981547"/>
            <a:ext cx="1530316" cy="0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39628" y="4981547"/>
            <a:ext cx="964221" cy="952"/>
          </a:xfrm>
          <a:prstGeom prst="line">
            <a:avLst/>
          </a:prstGeom>
          <a:ln w="19050">
            <a:solidFill>
              <a:srgbClr val="FF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59632" y="4982499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982499"/>
                <a:ext cx="37144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2618284" y="4982499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pl-PL" dirty="0">
                  <a:solidFill>
                    <a:srgbClr val="FF00FF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284" y="4982499"/>
                <a:ext cx="36766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2070000" y="41832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Arc 2"/>
          <p:cNvSpPr/>
          <p:nvPr/>
        </p:nvSpPr>
        <p:spPr>
          <a:xfrm>
            <a:off x="2966357" y="4668210"/>
            <a:ext cx="468052" cy="401298"/>
          </a:xfrm>
          <a:prstGeom prst="arc">
            <a:avLst>
              <a:gd name="adj1" fmla="val 10836313"/>
              <a:gd name="adj2" fmla="val 16250074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val 3"/>
          <p:cNvSpPr/>
          <p:nvPr/>
        </p:nvSpPr>
        <p:spPr>
          <a:xfrm>
            <a:off x="3095050" y="4760069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Złoty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podział odcinka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7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7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12" grpId="0" animBg="1"/>
      <p:bldP spid="13" grpId="0" animBg="1"/>
      <p:bldP spid="28" grpId="0" animBg="1"/>
      <p:bldP spid="35" grpId="0"/>
      <p:bldP spid="36" grpId="0"/>
      <p:bldP spid="37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bg1">
              <a:lumMod val="5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7261</TotalTime>
  <Words>1410</Words>
  <Application>Microsoft Office PowerPoint</Application>
  <PresentationFormat>Pokaz na ekranie (4:3)</PresentationFormat>
  <Paragraphs>140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Piąte działanie arytmetyczne</dc:title>
  <dc:creator>Tomasz Herud</dc:creator>
  <cp:lastModifiedBy>EWA</cp:lastModifiedBy>
  <cp:revision>355</cp:revision>
  <dcterms:created xsi:type="dcterms:W3CDTF">2011-09-20T14:55:16Z</dcterms:created>
  <dcterms:modified xsi:type="dcterms:W3CDTF">2012-11-21T15:57:57Z</dcterms:modified>
</cp:coreProperties>
</file>